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637" r:id="rId1"/>
  </p:sldMasterIdLst>
  <p:notesMasterIdLst>
    <p:notesMasterId r:id="rId85"/>
  </p:notesMasterIdLst>
  <p:handoutMasterIdLst>
    <p:handoutMasterId r:id="rId86"/>
  </p:handoutMasterIdLst>
  <p:sldIdLst>
    <p:sldId id="2147479737" r:id="rId2"/>
    <p:sldId id="256" r:id="rId3"/>
    <p:sldId id="2147480000" r:id="rId4"/>
    <p:sldId id="2147479948" r:id="rId5"/>
    <p:sldId id="2147479949" r:id="rId6"/>
    <p:sldId id="2147479958" r:id="rId7"/>
    <p:sldId id="2147479959" r:id="rId8"/>
    <p:sldId id="2147479961" r:id="rId9"/>
    <p:sldId id="2147479962" r:id="rId10"/>
    <p:sldId id="2147479999" r:id="rId11"/>
    <p:sldId id="2147479951" r:id="rId12"/>
    <p:sldId id="2147479952" r:id="rId13"/>
    <p:sldId id="2147479953" r:id="rId14"/>
    <p:sldId id="2147480003" r:id="rId15"/>
    <p:sldId id="2147479956" r:id="rId16"/>
    <p:sldId id="2147480001" r:id="rId17"/>
    <p:sldId id="2147480002" r:id="rId18"/>
    <p:sldId id="2147479792" r:id="rId19"/>
    <p:sldId id="2147479676" r:id="rId20"/>
    <p:sldId id="259" r:id="rId21"/>
    <p:sldId id="2147479678" r:id="rId22"/>
    <p:sldId id="2147479679" r:id="rId23"/>
    <p:sldId id="2147480010" r:id="rId24"/>
    <p:sldId id="2147480006" r:id="rId25"/>
    <p:sldId id="1882" r:id="rId26"/>
    <p:sldId id="1924" r:id="rId27"/>
    <p:sldId id="2147480008" r:id="rId28"/>
    <p:sldId id="1946" r:id="rId29"/>
    <p:sldId id="2147480007" r:id="rId30"/>
    <p:sldId id="1919" r:id="rId31"/>
    <p:sldId id="1918" r:id="rId32"/>
    <p:sldId id="1939" r:id="rId33"/>
    <p:sldId id="1920" r:id="rId34"/>
    <p:sldId id="2147479960" r:id="rId35"/>
    <p:sldId id="1921" r:id="rId36"/>
    <p:sldId id="2147480009" r:id="rId37"/>
    <p:sldId id="2147479967" r:id="rId38"/>
    <p:sldId id="2147480011" r:id="rId39"/>
    <p:sldId id="2147480019" r:id="rId40"/>
    <p:sldId id="2147480020" r:id="rId41"/>
    <p:sldId id="2147480021" r:id="rId42"/>
    <p:sldId id="2147480039" r:id="rId43"/>
    <p:sldId id="2147480040" r:id="rId44"/>
    <p:sldId id="2147480042" r:id="rId45"/>
    <p:sldId id="2147480041" r:id="rId46"/>
    <p:sldId id="2147479793" r:id="rId47"/>
    <p:sldId id="2147479794" r:id="rId48"/>
    <p:sldId id="2147479795" r:id="rId49"/>
    <p:sldId id="2147479796" r:id="rId50"/>
    <p:sldId id="2147479801" r:id="rId51"/>
    <p:sldId id="2147479802" r:id="rId52"/>
    <p:sldId id="1945" r:id="rId53"/>
    <p:sldId id="2147479968" r:id="rId54"/>
    <p:sldId id="2147479969" r:id="rId55"/>
    <p:sldId id="2147479945" r:id="rId56"/>
    <p:sldId id="2147480022" r:id="rId57"/>
    <p:sldId id="2147479804" r:id="rId58"/>
    <p:sldId id="2147479807" r:id="rId59"/>
    <p:sldId id="2147480025" r:id="rId60"/>
    <p:sldId id="2147480024" r:id="rId61"/>
    <p:sldId id="2147480026" r:id="rId62"/>
    <p:sldId id="2147480027" r:id="rId63"/>
    <p:sldId id="2147480028" r:id="rId64"/>
    <p:sldId id="2147480031" r:id="rId65"/>
    <p:sldId id="2147480029" r:id="rId66"/>
    <p:sldId id="2147480030" r:id="rId67"/>
    <p:sldId id="2147480032" r:id="rId68"/>
    <p:sldId id="2147480037" r:id="rId69"/>
    <p:sldId id="2147480038" r:id="rId70"/>
    <p:sldId id="2147480036" r:id="rId71"/>
    <p:sldId id="2147480023" r:id="rId72"/>
    <p:sldId id="2147479808" r:id="rId73"/>
    <p:sldId id="2147479869" r:id="rId74"/>
    <p:sldId id="1813" r:id="rId75"/>
    <p:sldId id="2147479870" r:id="rId76"/>
    <p:sldId id="2147479871" r:id="rId77"/>
    <p:sldId id="1909" r:id="rId78"/>
    <p:sldId id="1911" r:id="rId79"/>
    <p:sldId id="1938" r:id="rId80"/>
    <p:sldId id="1955" r:id="rId81"/>
    <p:sldId id="1956" r:id="rId82"/>
    <p:sldId id="2147479809" r:id="rId83"/>
    <p:sldId id="2147479810" r:id="rId8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P-600 Day 3" id="{7CA47CDA-45C2-49E7-974A-9AF2424B227F}">
          <p14:sldIdLst>
            <p14:sldId id="2147479737"/>
          </p14:sldIdLst>
        </p14:section>
        <p14:section name="Add measures to Power BI semantic models" id="{8216168C-94AA-4A69-9B9F-A59DAA4C0637}">
          <p14:sldIdLst>
            <p14:sldId id="256"/>
            <p14:sldId id="2147480000"/>
            <p14:sldId id="2147479948"/>
            <p14:sldId id="2147479949"/>
            <p14:sldId id="2147479958"/>
            <p14:sldId id="2147479959"/>
            <p14:sldId id="2147479961"/>
            <p14:sldId id="2147479962"/>
            <p14:sldId id="2147479999"/>
            <p14:sldId id="2147479951"/>
            <p14:sldId id="2147479952"/>
            <p14:sldId id="2147479953"/>
            <p14:sldId id="2147480003"/>
            <p14:sldId id="2147479956"/>
            <p14:sldId id="2147480001"/>
            <p14:sldId id="2147480002"/>
          </p14:sldIdLst>
        </p14:section>
        <p14:section name="Design scalable semantic models" id="{8C01C52C-D9C2-473E-A433-D500FF10B334}">
          <p14:sldIdLst>
            <p14:sldId id="2147479792"/>
            <p14:sldId id="2147479676"/>
            <p14:sldId id="259"/>
            <p14:sldId id="2147479678"/>
            <p14:sldId id="2147479679"/>
            <p14:sldId id="2147480010"/>
            <p14:sldId id="2147480006"/>
            <p14:sldId id="1882"/>
            <p14:sldId id="1924"/>
            <p14:sldId id="2147480008"/>
            <p14:sldId id="1946"/>
            <p14:sldId id="2147480007"/>
            <p14:sldId id="1919"/>
            <p14:sldId id="1918"/>
            <p14:sldId id="1939"/>
            <p14:sldId id="1920"/>
            <p14:sldId id="2147479960"/>
            <p14:sldId id="1921"/>
            <p14:sldId id="2147480009"/>
            <p14:sldId id="2147479967"/>
            <p14:sldId id="2147480011"/>
            <p14:sldId id="2147480019"/>
            <p14:sldId id="2147480020"/>
            <p14:sldId id="2147480021"/>
            <p14:sldId id="2147480039"/>
            <p14:sldId id="2147480040"/>
            <p14:sldId id="2147480042"/>
            <p14:sldId id="2147480041"/>
            <p14:sldId id="2147479793"/>
            <p14:sldId id="2147479794"/>
            <p14:sldId id="2147479795"/>
            <p14:sldId id="2147479796"/>
          </p14:sldIdLst>
        </p14:section>
        <p14:section name="Optimize a model for performance in Power BI" id="{3A548498-9929-4646-B25D-BE5B79D315BC}">
          <p14:sldIdLst>
            <p14:sldId id="2147479801"/>
            <p14:sldId id="2147479802"/>
            <p14:sldId id="1945"/>
            <p14:sldId id="2147479968"/>
            <p14:sldId id="2147479969"/>
            <p14:sldId id="2147479945"/>
            <p14:sldId id="2147480022"/>
            <p14:sldId id="2147479804"/>
          </p14:sldIdLst>
        </p14:section>
        <p14:section name="Create and manage Power BI assets" id="{D77ED619-FBA8-44C6-AF7B-EDC4EE78F148}">
          <p14:sldIdLst>
            <p14:sldId id="2147479807"/>
            <p14:sldId id="2147480025"/>
            <p14:sldId id="2147480024"/>
            <p14:sldId id="2147480026"/>
            <p14:sldId id="2147480027"/>
            <p14:sldId id="2147480028"/>
            <p14:sldId id="2147480031"/>
            <p14:sldId id="2147480029"/>
            <p14:sldId id="2147480030"/>
            <p14:sldId id="2147480032"/>
            <p14:sldId id="2147480037"/>
            <p14:sldId id="2147480038"/>
            <p14:sldId id="2147480036"/>
          </p14:sldIdLst>
        </p14:section>
        <p14:section name="Enforce model security" id="{97565FEF-4B40-4C16-84D8-030A38D7C158}">
          <p14:sldIdLst>
            <p14:sldId id="2147480023"/>
            <p14:sldId id="2147479808"/>
            <p14:sldId id="2147479869"/>
            <p14:sldId id="1813"/>
            <p14:sldId id="2147479870"/>
            <p14:sldId id="2147479871"/>
            <p14:sldId id="1909"/>
            <p14:sldId id="1911"/>
            <p14:sldId id="1938"/>
            <p14:sldId id="1955"/>
            <p14:sldId id="1956"/>
            <p14:sldId id="2147479809"/>
            <p14:sldId id="21474798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CEEA"/>
    <a:srgbClr val="076DC0"/>
    <a:srgbClr val="FFA38B"/>
    <a:srgbClr val="FAFAFA"/>
    <a:srgbClr val="F2F2F2"/>
    <a:srgbClr val="000000"/>
    <a:srgbClr val="243A5E"/>
    <a:srgbClr val="EBEBEB"/>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7" autoAdjust="0"/>
    <p:restoredTop sz="68877" autoAdjust="0"/>
  </p:normalViewPr>
  <p:slideViewPr>
    <p:cSldViewPr snapToGrid="0">
      <p:cViewPr>
        <p:scale>
          <a:sx n="100" d="100"/>
          <a:sy n="100" d="100"/>
        </p:scale>
        <p:origin x="269" y="298"/>
      </p:cViewPr>
      <p:guideLst/>
    </p:cSldViewPr>
  </p:slideViewPr>
  <p:outlineViewPr>
    <p:cViewPr>
      <p:scale>
        <a:sx n="33" d="100"/>
        <a:sy n="33" d="100"/>
      </p:scale>
      <p:origin x="0" y="-10468"/>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p:scale>
          <a:sx n="100" d="100"/>
          <a:sy n="100" d="100"/>
        </p:scale>
        <p:origin x="4752" y="-49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A30EF-9233-451F-A495-174694AC5E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90D47E9-92C2-4D74-80D4-1B78BF1A87F9}">
      <dgm:prSet custT="1"/>
      <dgm:spPr/>
      <dgm:t>
        <a:bodyPr/>
        <a:lstStyle/>
        <a:p>
          <a:r>
            <a:rPr lang="en-US" sz="4000"/>
            <a:t>Massive</a:t>
          </a:r>
        </a:p>
      </dgm:t>
    </dgm:pt>
    <dgm:pt modelId="{AFF39DDB-4646-47E8-B82A-D3E8DA1BA872}" type="parTrans" cxnId="{D2A61382-9903-4F09-8D9D-1D5E1D839390}">
      <dgm:prSet/>
      <dgm:spPr/>
      <dgm:t>
        <a:bodyPr/>
        <a:lstStyle/>
        <a:p>
          <a:endParaRPr lang="en-US" sz="1400"/>
        </a:p>
      </dgm:t>
    </dgm:pt>
    <dgm:pt modelId="{32B47F03-2CFA-401B-A7EE-A1B18C98132C}" type="sibTrans" cxnId="{D2A61382-9903-4F09-8D9D-1D5E1D839390}">
      <dgm:prSet/>
      <dgm:spPr/>
      <dgm:t>
        <a:bodyPr/>
        <a:lstStyle/>
        <a:p>
          <a:endParaRPr lang="en-US" sz="1400"/>
        </a:p>
      </dgm:t>
    </dgm:pt>
    <dgm:pt modelId="{0B123E02-95F2-488F-9CA0-96B24AB687F5}">
      <dgm:prSet custT="1"/>
      <dgm:spPr/>
      <dgm:t>
        <a:bodyPr/>
        <a:lstStyle/>
        <a:p>
          <a:r>
            <a:rPr lang="en-US" sz="4000" dirty="0"/>
            <a:t>Complex</a:t>
          </a:r>
        </a:p>
      </dgm:t>
    </dgm:pt>
    <dgm:pt modelId="{24C821A3-E873-493A-BFE7-8E9828AABBF7}" type="parTrans" cxnId="{6B227E9F-64C0-4E73-9DDC-B46B994C950D}">
      <dgm:prSet/>
      <dgm:spPr/>
      <dgm:t>
        <a:bodyPr/>
        <a:lstStyle/>
        <a:p>
          <a:endParaRPr lang="en-US" sz="1400"/>
        </a:p>
      </dgm:t>
    </dgm:pt>
    <dgm:pt modelId="{094BAA6B-C591-476B-9883-8E8E4A675196}" type="sibTrans" cxnId="{6B227E9F-64C0-4E73-9DDC-B46B994C950D}">
      <dgm:prSet/>
      <dgm:spPr/>
      <dgm:t>
        <a:bodyPr/>
        <a:lstStyle/>
        <a:p>
          <a:endParaRPr lang="en-US" sz="1400"/>
        </a:p>
      </dgm:t>
    </dgm:pt>
    <dgm:pt modelId="{B1BE6511-74F3-476B-9CF9-8823796250D5}">
      <dgm:prSet custT="1"/>
      <dgm:spPr/>
      <dgm:t>
        <a:bodyPr/>
        <a:lstStyle/>
        <a:p>
          <a:r>
            <a:rPr lang="en-US" sz="4000"/>
            <a:t>Diverse</a:t>
          </a:r>
        </a:p>
      </dgm:t>
    </dgm:pt>
    <dgm:pt modelId="{1768F15A-7AA1-40D1-A651-108DAFB7E284}" type="parTrans" cxnId="{70C356A0-7244-474E-A78E-20CCA5D45EAF}">
      <dgm:prSet/>
      <dgm:spPr/>
      <dgm:t>
        <a:bodyPr/>
        <a:lstStyle/>
        <a:p>
          <a:endParaRPr lang="en-US" sz="1400"/>
        </a:p>
      </dgm:t>
    </dgm:pt>
    <dgm:pt modelId="{01F7FC2F-7EF4-471A-AB76-948F1DDE4189}" type="sibTrans" cxnId="{70C356A0-7244-474E-A78E-20CCA5D45EAF}">
      <dgm:prSet/>
      <dgm:spPr/>
      <dgm:t>
        <a:bodyPr/>
        <a:lstStyle/>
        <a:p>
          <a:endParaRPr lang="en-US" sz="1400"/>
        </a:p>
      </dgm:t>
    </dgm:pt>
    <dgm:pt modelId="{AFCE81C5-3255-4B07-BFDF-D85C983248A1}">
      <dgm:prSet custT="1"/>
      <dgm:spPr/>
      <dgm:t>
        <a:bodyPr/>
        <a:lstStyle/>
        <a:p>
          <a:r>
            <a:rPr lang="en-US" sz="4000"/>
            <a:t>Rapid</a:t>
          </a:r>
        </a:p>
      </dgm:t>
    </dgm:pt>
    <dgm:pt modelId="{87E32146-F11C-48D4-BD7C-743C6EBDF971}" type="parTrans" cxnId="{BC53E5C5-FCAC-4CDD-8C3E-9646D1E09FC6}">
      <dgm:prSet/>
      <dgm:spPr/>
      <dgm:t>
        <a:bodyPr/>
        <a:lstStyle/>
        <a:p>
          <a:endParaRPr lang="en-US" sz="1400"/>
        </a:p>
      </dgm:t>
    </dgm:pt>
    <dgm:pt modelId="{0A724BBC-7475-4DC8-91C7-934B3AD529FC}" type="sibTrans" cxnId="{BC53E5C5-FCAC-4CDD-8C3E-9646D1E09FC6}">
      <dgm:prSet/>
      <dgm:spPr/>
      <dgm:t>
        <a:bodyPr/>
        <a:lstStyle/>
        <a:p>
          <a:endParaRPr lang="en-US" sz="1400"/>
        </a:p>
      </dgm:t>
    </dgm:pt>
    <dgm:pt modelId="{0D19ADC8-C543-4168-BF7E-4AA16A34C73F}">
      <dgm:prSet custT="1"/>
      <dgm:spPr/>
      <dgm:t>
        <a:bodyPr/>
        <a:lstStyle/>
        <a:p>
          <a:r>
            <a:rPr lang="en-US" sz="4000"/>
            <a:t>Valuable</a:t>
          </a:r>
        </a:p>
      </dgm:t>
    </dgm:pt>
    <dgm:pt modelId="{DE8E0410-24C8-4FA7-A7E2-D3929B335BB1}" type="parTrans" cxnId="{FA7A460B-EBC3-4F49-B28D-2C6C36DB92A4}">
      <dgm:prSet/>
      <dgm:spPr/>
      <dgm:t>
        <a:bodyPr/>
        <a:lstStyle/>
        <a:p>
          <a:endParaRPr lang="en-US" sz="1400"/>
        </a:p>
      </dgm:t>
    </dgm:pt>
    <dgm:pt modelId="{21597442-8015-4487-87D2-DC6AB9E90E2C}" type="sibTrans" cxnId="{FA7A460B-EBC3-4F49-B28D-2C6C36DB92A4}">
      <dgm:prSet/>
      <dgm:spPr/>
      <dgm:t>
        <a:bodyPr/>
        <a:lstStyle/>
        <a:p>
          <a:endParaRPr lang="en-US" sz="1400"/>
        </a:p>
      </dgm:t>
    </dgm:pt>
    <dgm:pt modelId="{A6EBB7F4-3E9B-462B-8AE1-7F8F498E8670}" type="pres">
      <dgm:prSet presAssocID="{FCDA30EF-9233-451F-A495-174694AC5EE8}" presName="linear" presStyleCnt="0">
        <dgm:presLayoutVars>
          <dgm:animLvl val="lvl"/>
          <dgm:resizeHandles val="exact"/>
        </dgm:presLayoutVars>
      </dgm:prSet>
      <dgm:spPr/>
    </dgm:pt>
    <dgm:pt modelId="{C21AE4B3-A997-41C4-929B-36CDC8D5BB44}" type="pres">
      <dgm:prSet presAssocID="{B90D47E9-92C2-4D74-80D4-1B78BF1A87F9}" presName="parentText" presStyleLbl="node1" presStyleIdx="0" presStyleCnt="5">
        <dgm:presLayoutVars>
          <dgm:chMax val="0"/>
          <dgm:bulletEnabled val="1"/>
        </dgm:presLayoutVars>
      </dgm:prSet>
      <dgm:spPr/>
    </dgm:pt>
    <dgm:pt modelId="{F29EFB38-6F9D-4295-AB25-01BD4690CE9B}" type="pres">
      <dgm:prSet presAssocID="{32B47F03-2CFA-401B-A7EE-A1B18C98132C}" presName="spacer" presStyleCnt="0"/>
      <dgm:spPr/>
    </dgm:pt>
    <dgm:pt modelId="{80EF7C23-72A2-43FC-BFF6-EE8AE3E16A6D}" type="pres">
      <dgm:prSet presAssocID="{0B123E02-95F2-488F-9CA0-96B24AB687F5}" presName="parentText" presStyleLbl="node1" presStyleIdx="1" presStyleCnt="5">
        <dgm:presLayoutVars>
          <dgm:chMax val="0"/>
          <dgm:bulletEnabled val="1"/>
        </dgm:presLayoutVars>
      </dgm:prSet>
      <dgm:spPr/>
    </dgm:pt>
    <dgm:pt modelId="{44B79445-203E-4D22-A350-C8C1FE50FB6A}" type="pres">
      <dgm:prSet presAssocID="{094BAA6B-C591-476B-9883-8E8E4A675196}" presName="spacer" presStyleCnt="0"/>
      <dgm:spPr/>
    </dgm:pt>
    <dgm:pt modelId="{E3728D4C-2FF4-4D32-93EF-9155E6156F98}" type="pres">
      <dgm:prSet presAssocID="{B1BE6511-74F3-476B-9CF9-8823796250D5}" presName="parentText" presStyleLbl="node1" presStyleIdx="2" presStyleCnt="5">
        <dgm:presLayoutVars>
          <dgm:chMax val="0"/>
          <dgm:bulletEnabled val="1"/>
        </dgm:presLayoutVars>
      </dgm:prSet>
      <dgm:spPr/>
    </dgm:pt>
    <dgm:pt modelId="{5EF76323-70EB-47D3-BC3E-F8F1CE6AD486}" type="pres">
      <dgm:prSet presAssocID="{01F7FC2F-7EF4-471A-AB76-948F1DDE4189}" presName="spacer" presStyleCnt="0"/>
      <dgm:spPr/>
    </dgm:pt>
    <dgm:pt modelId="{7B610CC8-5071-4CAA-B91A-5F4E10349FB0}" type="pres">
      <dgm:prSet presAssocID="{AFCE81C5-3255-4B07-BFDF-D85C983248A1}" presName="parentText" presStyleLbl="node1" presStyleIdx="3" presStyleCnt="5">
        <dgm:presLayoutVars>
          <dgm:chMax val="0"/>
          <dgm:bulletEnabled val="1"/>
        </dgm:presLayoutVars>
      </dgm:prSet>
      <dgm:spPr/>
    </dgm:pt>
    <dgm:pt modelId="{920171F1-3604-433F-A07D-E101DC673DC8}" type="pres">
      <dgm:prSet presAssocID="{0A724BBC-7475-4DC8-91C7-934B3AD529FC}" presName="spacer" presStyleCnt="0"/>
      <dgm:spPr/>
    </dgm:pt>
    <dgm:pt modelId="{8A255DE0-8C37-4104-80F7-B23ED6028D4E}" type="pres">
      <dgm:prSet presAssocID="{0D19ADC8-C543-4168-BF7E-4AA16A34C73F}" presName="parentText" presStyleLbl="node1" presStyleIdx="4" presStyleCnt="5" custLinFactY="15352" custLinFactNeighborX="-88" custLinFactNeighborY="100000">
        <dgm:presLayoutVars>
          <dgm:chMax val="0"/>
          <dgm:bulletEnabled val="1"/>
        </dgm:presLayoutVars>
      </dgm:prSet>
      <dgm:spPr/>
    </dgm:pt>
  </dgm:ptLst>
  <dgm:cxnLst>
    <dgm:cxn modelId="{FA7A460B-EBC3-4F49-B28D-2C6C36DB92A4}" srcId="{FCDA30EF-9233-451F-A495-174694AC5EE8}" destId="{0D19ADC8-C543-4168-BF7E-4AA16A34C73F}" srcOrd="4" destOrd="0" parTransId="{DE8E0410-24C8-4FA7-A7E2-D3929B335BB1}" sibTransId="{21597442-8015-4487-87D2-DC6AB9E90E2C}"/>
    <dgm:cxn modelId="{1873520F-8A57-4C67-95FE-0DEAC58145FE}" type="presOf" srcId="{0B123E02-95F2-488F-9CA0-96B24AB687F5}" destId="{80EF7C23-72A2-43FC-BFF6-EE8AE3E16A6D}" srcOrd="0" destOrd="0" presId="urn:microsoft.com/office/officeart/2005/8/layout/vList2"/>
    <dgm:cxn modelId="{6C20802E-09BA-4978-8931-EE3B244919BE}" type="presOf" srcId="{AFCE81C5-3255-4B07-BFDF-D85C983248A1}" destId="{7B610CC8-5071-4CAA-B91A-5F4E10349FB0}" srcOrd="0" destOrd="0" presId="urn:microsoft.com/office/officeart/2005/8/layout/vList2"/>
    <dgm:cxn modelId="{42A58F5C-636D-4C1C-AB60-A8DD6E3E7BE8}" type="presOf" srcId="{FCDA30EF-9233-451F-A495-174694AC5EE8}" destId="{A6EBB7F4-3E9B-462B-8AE1-7F8F498E8670}" srcOrd="0" destOrd="0" presId="urn:microsoft.com/office/officeart/2005/8/layout/vList2"/>
    <dgm:cxn modelId="{D2A61382-9903-4F09-8D9D-1D5E1D839390}" srcId="{FCDA30EF-9233-451F-A495-174694AC5EE8}" destId="{B90D47E9-92C2-4D74-80D4-1B78BF1A87F9}" srcOrd="0" destOrd="0" parTransId="{AFF39DDB-4646-47E8-B82A-D3E8DA1BA872}" sibTransId="{32B47F03-2CFA-401B-A7EE-A1B18C98132C}"/>
    <dgm:cxn modelId="{7067589A-E7DB-4283-BA47-198B1BA3068B}" type="presOf" srcId="{0D19ADC8-C543-4168-BF7E-4AA16A34C73F}" destId="{8A255DE0-8C37-4104-80F7-B23ED6028D4E}" srcOrd="0" destOrd="0" presId="urn:microsoft.com/office/officeart/2005/8/layout/vList2"/>
    <dgm:cxn modelId="{6B227E9F-64C0-4E73-9DDC-B46B994C950D}" srcId="{FCDA30EF-9233-451F-A495-174694AC5EE8}" destId="{0B123E02-95F2-488F-9CA0-96B24AB687F5}" srcOrd="1" destOrd="0" parTransId="{24C821A3-E873-493A-BFE7-8E9828AABBF7}" sibTransId="{094BAA6B-C591-476B-9883-8E8E4A675196}"/>
    <dgm:cxn modelId="{70C356A0-7244-474E-A78E-20CCA5D45EAF}" srcId="{FCDA30EF-9233-451F-A495-174694AC5EE8}" destId="{B1BE6511-74F3-476B-9CF9-8823796250D5}" srcOrd="2" destOrd="0" parTransId="{1768F15A-7AA1-40D1-A651-108DAFB7E284}" sibTransId="{01F7FC2F-7EF4-471A-AB76-948F1DDE4189}"/>
    <dgm:cxn modelId="{D70210BC-280E-481B-9DC6-E404BE69B03F}" type="presOf" srcId="{B90D47E9-92C2-4D74-80D4-1B78BF1A87F9}" destId="{C21AE4B3-A997-41C4-929B-36CDC8D5BB44}" srcOrd="0" destOrd="0" presId="urn:microsoft.com/office/officeart/2005/8/layout/vList2"/>
    <dgm:cxn modelId="{BC53E5C5-FCAC-4CDD-8C3E-9646D1E09FC6}" srcId="{FCDA30EF-9233-451F-A495-174694AC5EE8}" destId="{AFCE81C5-3255-4B07-BFDF-D85C983248A1}" srcOrd="3" destOrd="0" parTransId="{87E32146-F11C-48D4-BD7C-743C6EBDF971}" sibTransId="{0A724BBC-7475-4DC8-91C7-934B3AD529FC}"/>
    <dgm:cxn modelId="{5D769DF9-8240-478B-8894-6A7BA9295602}" type="presOf" srcId="{B1BE6511-74F3-476B-9CF9-8823796250D5}" destId="{E3728D4C-2FF4-4D32-93EF-9155E6156F98}" srcOrd="0" destOrd="0" presId="urn:microsoft.com/office/officeart/2005/8/layout/vList2"/>
    <dgm:cxn modelId="{72140A57-30B2-485F-B43F-67F0CFE4CF6A}" type="presParOf" srcId="{A6EBB7F4-3E9B-462B-8AE1-7F8F498E8670}" destId="{C21AE4B3-A997-41C4-929B-36CDC8D5BB44}" srcOrd="0" destOrd="0" presId="urn:microsoft.com/office/officeart/2005/8/layout/vList2"/>
    <dgm:cxn modelId="{7D03218B-7876-4A5B-9B8D-41C84AEAB4BA}" type="presParOf" srcId="{A6EBB7F4-3E9B-462B-8AE1-7F8F498E8670}" destId="{F29EFB38-6F9D-4295-AB25-01BD4690CE9B}" srcOrd="1" destOrd="0" presId="urn:microsoft.com/office/officeart/2005/8/layout/vList2"/>
    <dgm:cxn modelId="{4023EE41-57E2-4D00-9574-5D7E984B9A46}" type="presParOf" srcId="{A6EBB7F4-3E9B-462B-8AE1-7F8F498E8670}" destId="{80EF7C23-72A2-43FC-BFF6-EE8AE3E16A6D}" srcOrd="2" destOrd="0" presId="urn:microsoft.com/office/officeart/2005/8/layout/vList2"/>
    <dgm:cxn modelId="{E84B8702-B98C-45F7-BBC9-E9C652338D13}" type="presParOf" srcId="{A6EBB7F4-3E9B-462B-8AE1-7F8F498E8670}" destId="{44B79445-203E-4D22-A350-C8C1FE50FB6A}" srcOrd="3" destOrd="0" presId="urn:microsoft.com/office/officeart/2005/8/layout/vList2"/>
    <dgm:cxn modelId="{7BD3FEC7-CF19-4A41-A3DA-DD62C7CE1095}" type="presParOf" srcId="{A6EBB7F4-3E9B-462B-8AE1-7F8F498E8670}" destId="{E3728D4C-2FF4-4D32-93EF-9155E6156F98}" srcOrd="4" destOrd="0" presId="urn:microsoft.com/office/officeart/2005/8/layout/vList2"/>
    <dgm:cxn modelId="{2BF007D5-3B48-43D4-8BCA-0EA217821AD6}" type="presParOf" srcId="{A6EBB7F4-3E9B-462B-8AE1-7F8F498E8670}" destId="{5EF76323-70EB-47D3-BC3E-F8F1CE6AD486}" srcOrd="5" destOrd="0" presId="urn:microsoft.com/office/officeart/2005/8/layout/vList2"/>
    <dgm:cxn modelId="{4B09B304-B1FE-47B0-8A2A-7CE3CA3FEB47}" type="presParOf" srcId="{A6EBB7F4-3E9B-462B-8AE1-7F8F498E8670}" destId="{7B610CC8-5071-4CAA-B91A-5F4E10349FB0}" srcOrd="6" destOrd="0" presId="urn:microsoft.com/office/officeart/2005/8/layout/vList2"/>
    <dgm:cxn modelId="{44F46C3C-C0AD-4EC2-910A-D2E7917961CA}" type="presParOf" srcId="{A6EBB7F4-3E9B-462B-8AE1-7F8F498E8670}" destId="{920171F1-3604-433F-A07D-E101DC673DC8}" srcOrd="7" destOrd="0" presId="urn:microsoft.com/office/officeart/2005/8/layout/vList2"/>
    <dgm:cxn modelId="{7632C381-CFB6-48EF-8E09-32EF3D2A4C6A}" type="presParOf" srcId="{A6EBB7F4-3E9B-462B-8AE1-7F8F498E8670}" destId="{8A255DE0-8C37-4104-80F7-B23ED6028D4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2374D3-45DC-43A8-8EA7-DF218A2DA5DF}"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F88D506F-9880-4FD4-BFD5-D03215884D5A}">
      <dgm:prSet/>
      <dgm:spPr/>
      <dgm:t>
        <a:bodyPr/>
        <a:lstStyle/>
        <a:p>
          <a:r>
            <a:rPr lang="en-US" dirty="0"/>
            <a:t>Flexibility</a:t>
          </a:r>
        </a:p>
      </dgm:t>
    </dgm:pt>
    <dgm:pt modelId="{F74105DE-EBEF-4133-A47C-DE8AEEACA3A2}" type="parTrans" cxnId="{E2386EF9-3AD5-4062-8527-B099FB8425A8}">
      <dgm:prSet/>
      <dgm:spPr/>
      <dgm:t>
        <a:bodyPr/>
        <a:lstStyle/>
        <a:p>
          <a:endParaRPr lang="en-US"/>
        </a:p>
      </dgm:t>
    </dgm:pt>
    <dgm:pt modelId="{1289051D-9DCC-4802-B785-ECEB1B10969B}" type="sibTrans" cxnId="{E2386EF9-3AD5-4062-8527-B099FB8425A8}">
      <dgm:prSet/>
      <dgm:spPr/>
      <dgm:t>
        <a:bodyPr/>
        <a:lstStyle/>
        <a:p>
          <a:endParaRPr lang="en-US"/>
        </a:p>
      </dgm:t>
    </dgm:pt>
    <dgm:pt modelId="{76C2FE3E-B8C3-4FA1-A3C2-54714A9CEE61}">
      <dgm:prSet custT="1"/>
      <dgm:spPr/>
      <dgm:t>
        <a:bodyPr/>
        <a:lstStyle/>
        <a:p>
          <a:r>
            <a:rPr lang="en-US" sz="2000" dirty="0"/>
            <a:t>Models need to be able to accommodate change</a:t>
          </a:r>
        </a:p>
      </dgm:t>
    </dgm:pt>
    <dgm:pt modelId="{34F5E7CF-B76A-494D-95D5-D59E0DC6543A}" type="parTrans" cxnId="{8253CE35-F40C-4EAE-9E49-1FF8CDB0759E}">
      <dgm:prSet/>
      <dgm:spPr/>
      <dgm:t>
        <a:bodyPr/>
        <a:lstStyle/>
        <a:p>
          <a:endParaRPr lang="en-US"/>
        </a:p>
      </dgm:t>
    </dgm:pt>
    <dgm:pt modelId="{47545980-C542-41D6-80A7-4C312556B952}" type="sibTrans" cxnId="{8253CE35-F40C-4EAE-9E49-1FF8CDB0759E}">
      <dgm:prSet/>
      <dgm:spPr/>
      <dgm:t>
        <a:bodyPr/>
        <a:lstStyle/>
        <a:p>
          <a:endParaRPr lang="en-US"/>
        </a:p>
      </dgm:t>
    </dgm:pt>
    <dgm:pt modelId="{F68E357C-66E0-4CAD-BDB8-DC960BB55D6C}">
      <dgm:prSet/>
      <dgm:spPr/>
      <dgm:t>
        <a:bodyPr/>
        <a:lstStyle/>
        <a:p>
          <a:r>
            <a:rPr lang="en-US" dirty="0"/>
            <a:t>Data growth</a:t>
          </a:r>
        </a:p>
      </dgm:t>
    </dgm:pt>
    <dgm:pt modelId="{FC5EDF93-9447-419D-B30B-6A14269A3ECE}" type="parTrans" cxnId="{A50B6F84-E5CE-437B-9AF7-35FD263390FD}">
      <dgm:prSet/>
      <dgm:spPr/>
      <dgm:t>
        <a:bodyPr/>
        <a:lstStyle/>
        <a:p>
          <a:endParaRPr lang="en-US"/>
        </a:p>
      </dgm:t>
    </dgm:pt>
    <dgm:pt modelId="{C7E48B13-1776-458B-9472-A8193E2F5E15}" type="sibTrans" cxnId="{A50B6F84-E5CE-437B-9AF7-35FD263390FD}">
      <dgm:prSet/>
      <dgm:spPr/>
      <dgm:t>
        <a:bodyPr/>
        <a:lstStyle/>
        <a:p>
          <a:endParaRPr lang="en-US"/>
        </a:p>
      </dgm:t>
    </dgm:pt>
    <dgm:pt modelId="{F735CA5A-C3DC-4D0F-898B-ACB613F8E6AF}">
      <dgm:prSet custT="1"/>
      <dgm:spPr/>
      <dgm:t>
        <a:bodyPr/>
        <a:lstStyle/>
        <a:p>
          <a:r>
            <a:rPr lang="en-US" sz="2000" dirty="0"/>
            <a:t>Models must be able to handle an increase in data volume with acceptable report performance</a:t>
          </a:r>
        </a:p>
      </dgm:t>
    </dgm:pt>
    <dgm:pt modelId="{5E136F71-E120-40DB-9758-13B0778BE6ED}" type="parTrans" cxnId="{C264E748-4514-41E2-8373-E78D35F54BBF}">
      <dgm:prSet/>
      <dgm:spPr/>
      <dgm:t>
        <a:bodyPr/>
        <a:lstStyle/>
        <a:p>
          <a:endParaRPr lang="en-US"/>
        </a:p>
      </dgm:t>
    </dgm:pt>
    <dgm:pt modelId="{C56A8A62-9462-4BBF-B493-858246F9C977}" type="sibTrans" cxnId="{C264E748-4514-41E2-8373-E78D35F54BBF}">
      <dgm:prSet/>
      <dgm:spPr/>
      <dgm:t>
        <a:bodyPr/>
        <a:lstStyle/>
        <a:p>
          <a:endParaRPr lang="en-US"/>
        </a:p>
      </dgm:t>
    </dgm:pt>
    <dgm:pt modelId="{A5F3AA92-2B2F-4150-B93B-A11771060787}">
      <dgm:prSet/>
      <dgm:spPr/>
      <dgm:t>
        <a:bodyPr/>
        <a:lstStyle/>
        <a:p>
          <a:r>
            <a:rPr lang="en-US" dirty="0"/>
            <a:t>Reduced complexity</a:t>
          </a:r>
        </a:p>
      </dgm:t>
    </dgm:pt>
    <dgm:pt modelId="{6F030F65-02A2-4CF0-9B0C-8783E58B0A0C}" type="parTrans" cxnId="{53804160-FBD4-4358-BA74-91469B0BF02F}">
      <dgm:prSet/>
      <dgm:spPr/>
      <dgm:t>
        <a:bodyPr/>
        <a:lstStyle/>
        <a:p>
          <a:endParaRPr lang="en-US"/>
        </a:p>
      </dgm:t>
    </dgm:pt>
    <dgm:pt modelId="{17B515BD-3A7D-4442-9B44-C8E9E7ED7107}" type="sibTrans" cxnId="{53804160-FBD4-4358-BA74-91469B0BF02F}">
      <dgm:prSet/>
      <dgm:spPr/>
      <dgm:t>
        <a:bodyPr/>
        <a:lstStyle/>
        <a:p>
          <a:endParaRPr lang="en-US"/>
        </a:p>
      </dgm:t>
    </dgm:pt>
    <dgm:pt modelId="{ABAEB589-05E5-41CB-A950-4F7CC26D915D}">
      <dgm:prSet custT="1"/>
      <dgm:spPr/>
      <dgm:t>
        <a:bodyPr/>
        <a:lstStyle/>
        <a:p>
          <a:r>
            <a:rPr lang="en-US" sz="2000" dirty="0"/>
            <a:t>Models built with scalability in mind will be less complex and easier to manage</a:t>
          </a:r>
        </a:p>
      </dgm:t>
    </dgm:pt>
    <dgm:pt modelId="{1EBB2F10-4964-4246-95C7-B59392F31649}" type="parTrans" cxnId="{4F6D4D92-D033-43B1-B1A2-E33EF9596568}">
      <dgm:prSet/>
      <dgm:spPr/>
      <dgm:t>
        <a:bodyPr/>
        <a:lstStyle/>
        <a:p>
          <a:endParaRPr lang="en-US"/>
        </a:p>
      </dgm:t>
    </dgm:pt>
    <dgm:pt modelId="{9CC802D8-4357-4D66-AB76-8936E3394E56}" type="sibTrans" cxnId="{4F6D4D92-D033-43B1-B1A2-E33EF9596568}">
      <dgm:prSet/>
      <dgm:spPr/>
      <dgm:t>
        <a:bodyPr/>
        <a:lstStyle/>
        <a:p>
          <a:endParaRPr lang="en-US"/>
        </a:p>
      </dgm:t>
    </dgm:pt>
    <dgm:pt modelId="{6677C4CB-7F2F-4995-98C3-6A1958AA1D63}" type="pres">
      <dgm:prSet presAssocID="{6B2374D3-45DC-43A8-8EA7-DF218A2DA5DF}" presName="Name0" presStyleCnt="0">
        <dgm:presLayoutVars>
          <dgm:dir/>
          <dgm:animLvl val="lvl"/>
          <dgm:resizeHandles val="exact"/>
        </dgm:presLayoutVars>
      </dgm:prSet>
      <dgm:spPr/>
    </dgm:pt>
    <dgm:pt modelId="{D07082FC-211B-4468-9A4F-7031F9E107D7}" type="pres">
      <dgm:prSet presAssocID="{F88D506F-9880-4FD4-BFD5-D03215884D5A}" presName="composite" presStyleCnt="0"/>
      <dgm:spPr/>
    </dgm:pt>
    <dgm:pt modelId="{6C9537A2-7930-4F29-ADA6-D8A2ED1A4471}" type="pres">
      <dgm:prSet presAssocID="{F88D506F-9880-4FD4-BFD5-D03215884D5A}" presName="parTx" presStyleLbl="alignNode1" presStyleIdx="0" presStyleCnt="3">
        <dgm:presLayoutVars>
          <dgm:chMax val="0"/>
          <dgm:chPref val="0"/>
        </dgm:presLayoutVars>
      </dgm:prSet>
      <dgm:spPr/>
    </dgm:pt>
    <dgm:pt modelId="{DB560604-6926-40B5-9F4E-5724568505E1}" type="pres">
      <dgm:prSet presAssocID="{F88D506F-9880-4FD4-BFD5-D03215884D5A}" presName="desTx" presStyleLbl="alignAccFollowNode1" presStyleIdx="0" presStyleCnt="3">
        <dgm:presLayoutVars/>
      </dgm:prSet>
      <dgm:spPr/>
    </dgm:pt>
    <dgm:pt modelId="{ADFA074F-AC37-4CD2-963D-786819E59286}" type="pres">
      <dgm:prSet presAssocID="{1289051D-9DCC-4802-B785-ECEB1B10969B}" presName="space" presStyleCnt="0"/>
      <dgm:spPr/>
    </dgm:pt>
    <dgm:pt modelId="{D144CF2A-D074-435A-9011-4ABE69D84C7F}" type="pres">
      <dgm:prSet presAssocID="{F68E357C-66E0-4CAD-BDB8-DC960BB55D6C}" presName="composite" presStyleCnt="0"/>
      <dgm:spPr/>
    </dgm:pt>
    <dgm:pt modelId="{447F3ED7-7C4A-4A84-8C5C-643E59E45C6F}" type="pres">
      <dgm:prSet presAssocID="{F68E357C-66E0-4CAD-BDB8-DC960BB55D6C}" presName="parTx" presStyleLbl="alignNode1" presStyleIdx="1" presStyleCnt="3">
        <dgm:presLayoutVars>
          <dgm:chMax val="0"/>
          <dgm:chPref val="0"/>
        </dgm:presLayoutVars>
      </dgm:prSet>
      <dgm:spPr/>
    </dgm:pt>
    <dgm:pt modelId="{4831D543-74C3-43C9-9924-9A2DB48C08AA}" type="pres">
      <dgm:prSet presAssocID="{F68E357C-66E0-4CAD-BDB8-DC960BB55D6C}" presName="desTx" presStyleLbl="alignAccFollowNode1" presStyleIdx="1" presStyleCnt="3">
        <dgm:presLayoutVars/>
      </dgm:prSet>
      <dgm:spPr/>
    </dgm:pt>
    <dgm:pt modelId="{FF00E43E-73D8-406C-B62B-E0B6D025633E}" type="pres">
      <dgm:prSet presAssocID="{C7E48B13-1776-458B-9472-A8193E2F5E15}" presName="space" presStyleCnt="0"/>
      <dgm:spPr/>
    </dgm:pt>
    <dgm:pt modelId="{33BC09F8-2BD1-43F9-A03F-425457FC5F92}" type="pres">
      <dgm:prSet presAssocID="{A5F3AA92-2B2F-4150-B93B-A11771060787}" presName="composite" presStyleCnt="0"/>
      <dgm:spPr/>
    </dgm:pt>
    <dgm:pt modelId="{0D929F9D-719D-400C-A37E-0BEF48AF132E}" type="pres">
      <dgm:prSet presAssocID="{A5F3AA92-2B2F-4150-B93B-A11771060787}" presName="parTx" presStyleLbl="alignNode1" presStyleIdx="2" presStyleCnt="3">
        <dgm:presLayoutVars>
          <dgm:chMax val="0"/>
          <dgm:chPref val="0"/>
        </dgm:presLayoutVars>
      </dgm:prSet>
      <dgm:spPr/>
    </dgm:pt>
    <dgm:pt modelId="{6848655B-7BA9-4787-9488-077BD4B4AE54}" type="pres">
      <dgm:prSet presAssocID="{A5F3AA92-2B2F-4150-B93B-A11771060787}" presName="desTx" presStyleLbl="alignAccFollowNode1" presStyleIdx="2" presStyleCnt="3">
        <dgm:presLayoutVars/>
      </dgm:prSet>
      <dgm:spPr/>
    </dgm:pt>
  </dgm:ptLst>
  <dgm:cxnLst>
    <dgm:cxn modelId="{B4A0FD00-91E5-4292-993B-3A90BF22EF91}" type="presOf" srcId="{F735CA5A-C3DC-4D0F-898B-ACB613F8E6AF}" destId="{4831D543-74C3-43C9-9924-9A2DB48C08AA}" srcOrd="0" destOrd="0" presId="urn:microsoft.com/office/officeart/2016/7/layout/HorizontalActionList"/>
    <dgm:cxn modelId="{C59D8B2F-3046-4A7E-9012-62C6EBE6EA52}" type="presOf" srcId="{F68E357C-66E0-4CAD-BDB8-DC960BB55D6C}" destId="{447F3ED7-7C4A-4A84-8C5C-643E59E45C6F}" srcOrd="0" destOrd="0" presId="urn:microsoft.com/office/officeart/2016/7/layout/HorizontalActionList"/>
    <dgm:cxn modelId="{8253CE35-F40C-4EAE-9E49-1FF8CDB0759E}" srcId="{F88D506F-9880-4FD4-BFD5-D03215884D5A}" destId="{76C2FE3E-B8C3-4FA1-A3C2-54714A9CEE61}" srcOrd="0" destOrd="0" parTransId="{34F5E7CF-B76A-494D-95D5-D59E0DC6543A}" sibTransId="{47545980-C542-41D6-80A7-4C312556B952}"/>
    <dgm:cxn modelId="{53804160-FBD4-4358-BA74-91469B0BF02F}" srcId="{6B2374D3-45DC-43A8-8EA7-DF218A2DA5DF}" destId="{A5F3AA92-2B2F-4150-B93B-A11771060787}" srcOrd="2" destOrd="0" parTransId="{6F030F65-02A2-4CF0-9B0C-8783E58B0A0C}" sibTransId="{17B515BD-3A7D-4442-9B44-C8E9E7ED7107}"/>
    <dgm:cxn modelId="{C264E748-4514-41E2-8373-E78D35F54BBF}" srcId="{F68E357C-66E0-4CAD-BDB8-DC960BB55D6C}" destId="{F735CA5A-C3DC-4D0F-898B-ACB613F8E6AF}" srcOrd="0" destOrd="0" parTransId="{5E136F71-E120-40DB-9758-13B0778BE6ED}" sibTransId="{C56A8A62-9462-4BBF-B493-858246F9C977}"/>
    <dgm:cxn modelId="{A50B6F84-E5CE-437B-9AF7-35FD263390FD}" srcId="{6B2374D3-45DC-43A8-8EA7-DF218A2DA5DF}" destId="{F68E357C-66E0-4CAD-BDB8-DC960BB55D6C}" srcOrd="1" destOrd="0" parTransId="{FC5EDF93-9447-419D-B30B-6A14269A3ECE}" sibTransId="{C7E48B13-1776-458B-9472-A8193E2F5E15}"/>
    <dgm:cxn modelId="{4F6D4D92-D033-43B1-B1A2-E33EF9596568}" srcId="{A5F3AA92-2B2F-4150-B93B-A11771060787}" destId="{ABAEB589-05E5-41CB-A950-4F7CC26D915D}" srcOrd="0" destOrd="0" parTransId="{1EBB2F10-4964-4246-95C7-B59392F31649}" sibTransId="{9CC802D8-4357-4D66-AB76-8936E3394E56}"/>
    <dgm:cxn modelId="{58A7F197-59E5-4159-A37F-AD1CAE5EBAE6}" type="presOf" srcId="{ABAEB589-05E5-41CB-A950-4F7CC26D915D}" destId="{6848655B-7BA9-4787-9488-077BD4B4AE54}" srcOrd="0" destOrd="0" presId="urn:microsoft.com/office/officeart/2016/7/layout/HorizontalActionList"/>
    <dgm:cxn modelId="{92ED14CA-C7E9-466D-BF02-1EB6FB541D06}" type="presOf" srcId="{76C2FE3E-B8C3-4FA1-A3C2-54714A9CEE61}" destId="{DB560604-6926-40B5-9F4E-5724568505E1}" srcOrd="0" destOrd="0" presId="urn:microsoft.com/office/officeart/2016/7/layout/HorizontalActionList"/>
    <dgm:cxn modelId="{134EFBE3-FB0C-46EC-BEFB-21A115506AEE}" type="presOf" srcId="{6B2374D3-45DC-43A8-8EA7-DF218A2DA5DF}" destId="{6677C4CB-7F2F-4995-98C3-6A1958AA1D63}" srcOrd="0" destOrd="0" presId="urn:microsoft.com/office/officeart/2016/7/layout/HorizontalActionList"/>
    <dgm:cxn modelId="{4B4214E6-AD28-43D9-8467-9F93E27009BF}" type="presOf" srcId="{F88D506F-9880-4FD4-BFD5-D03215884D5A}" destId="{6C9537A2-7930-4F29-ADA6-D8A2ED1A4471}" srcOrd="0" destOrd="0" presId="urn:microsoft.com/office/officeart/2016/7/layout/HorizontalActionList"/>
    <dgm:cxn modelId="{B16812F5-1791-4147-9C80-13CBC761B4A2}" type="presOf" srcId="{A5F3AA92-2B2F-4150-B93B-A11771060787}" destId="{0D929F9D-719D-400C-A37E-0BEF48AF132E}" srcOrd="0" destOrd="0" presId="urn:microsoft.com/office/officeart/2016/7/layout/HorizontalActionList"/>
    <dgm:cxn modelId="{E2386EF9-3AD5-4062-8527-B099FB8425A8}" srcId="{6B2374D3-45DC-43A8-8EA7-DF218A2DA5DF}" destId="{F88D506F-9880-4FD4-BFD5-D03215884D5A}" srcOrd="0" destOrd="0" parTransId="{F74105DE-EBEF-4133-A47C-DE8AEEACA3A2}" sibTransId="{1289051D-9DCC-4802-B785-ECEB1B10969B}"/>
    <dgm:cxn modelId="{62505317-A768-45D2-8936-BA80ACF69A03}" type="presParOf" srcId="{6677C4CB-7F2F-4995-98C3-6A1958AA1D63}" destId="{D07082FC-211B-4468-9A4F-7031F9E107D7}" srcOrd="0" destOrd="0" presId="urn:microsoft.com/office/officeart/2016/7/layout/HorizontalActionList"/>
    <dgm:cxn modelId="{6C2A48A5-81D6-4733-B78D-DF61898BF17E}" type="presParOf" srcId="{D07082FC-211B-4468-9A4F-7031F9E107D7}" destId="{6C9537A2-7930-4F29-ADA6-D8A2ED1A4471}" srcOrd="0" destOrd="0" presId="urn:microsoft.com/office/officeart/2016/7/layout/HorizontalActionList"/>
    <dgm:cxn modelId="{9DC95234-1CAF-463D-88DA-231B856D2B47}" type="presParOf" srcId="{D07082FC-211B-4468-9A4F-7031F9E107D7}" destId="{DB560604-6926-40B5-9F4E-5724568505E1}" srcOrd="1" destOrd="0" presId="urn:microsoft.com/office/officeart/2016/7/layout/HorizontalActionList"/>
    <dgm:cxn modelId="{68E276BB-9440-417F-B2B6-3AB7B4C9C11C}" type="presParOf" srcId="{6677C4CB-7F2F-4995-98C3-6A1958AA1D63}" destId="{ADFA074F-AC37-4CD2-963D-786819E59286}" srcOrd="1" destOrd="0" presId="urn:microsoft.com/office/officeart/2016/7/layout/HorizontalActionList"/>
    <dgm:cxn modelId="{62475EAC-543F-4B3C-AB85-BC925DD74892}" type="presParOf" srcId="{6677C4CB-7F2F-4995-98C3-6A1958AA1D63}" destId="{D144CF2A-D074-435A-9011-4ABE69D84C7F}" srcOrd="2" destOrd="0" presId="urn:microsoft.com/office/officeart/2016/7/layout/HorizontalActionList"/>
    <dgm:cxn modelId="{0A84392B-185F-407C-9694-347DEA5ABD71}" type="presParOf" srcId="{D144CF2A-D074-435A-9011-4ABE69D84C7F}" destId="{447F3ED7-7C4A-4A84-8C5C-643E59E45C6F}" srcOrd="0" destOrd="0" presId="urn:microsoft.com/office/officeart/2016/7/layout/HorizontalActionList"/>
    <dgm:cxn modelId="{9846387E-64E7-4700-960E-29BD990389ED}" type="presParOf" srcId="{D144CF2A-D074-435A-9011-4ABE69D84C7F}" destId="{4831D543-74C3-43C9-9924-9A2DB48C08AA}" srcOrd="1" destOrd="0" presId="urn:microsoft.com/office/officeart/2016/7/layout/HorizontalActionList"/>
    <dgm:cxn modelId="{AB31879F-C2DC-4152-8794-AFBD895FAA1E}" type="presParOf" srcId="{6677C4CB-7F2F-4995-98C3-6A1958AA1D63}" destId="{FF00E43E-73D8-406C-B62B-E0B6D025633E}" srcOrd="3" destOrd="0" presId="urn:microsoft.com/office/officeart/2016/7/layout/HorizontalActionList"/>
    <dgm:cxn modelId="{FFF5E5A5-B507-4509-91F3-4E04D18F4594}" type="presParOf" srcId="{6677C4CB-7F2F-4995-98C3-6A1958AA1D63}" destId="{33BC09F8-2BD1-43F9-A03F-425457FC5F92}" srcOrd="4" destOrd="0" presId="urn:microsoft.com/office/officeart/2016/7/layout/HorizontalActionList"/>
    <dgm:cxn modelId="{DF2DC322-1E1C-40EE-B4F9-141153821822}" type="presParOf" srcId="{33BC09F8-2BD1-43F9-A03F-425457FC5F92}" destId="{0D929F9D-719D-400C-A37E-0BEF48AF132E}" srcOrd="0" destOrd="0" presId="urn:microsoft.com/office/officeart/2016/7/layout/HorizontalActionList"/>
    <dgm:cxn modelId="{B76AE0D1-8CD6-4CB0-81B6-3BC55EA3AED0}" type="presParOf" srcId="{33BC09F8-2BD1-43F9-A03F-425457FC5F92}" destId="{6848655B-7BA9-4787-9488-077BD4B4AE54}"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3E0EEE-DAF3-48D0-AFF5-E9BE850B28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9EF5895-60F1-48FB-9B6D-436C934304B6}">
      <dgm:prSet custT="1"/>
      <dgm:spPr>
        <a:xfrm>
          <a:off x="988145" y="1688"/>
          <a:ext cx="10355674" cy="855536"/>
        </a:xfrm>
        <a:prstGeom prst="rect">
          <a:avLst/>
        </a:prstGeom>
        <a:noFill/>
        <a:ln>
          <a:noFill/>
        </a:ln>
        <a:effectLst/>
      </dgm:spPr>
      <dgm:t>
        <a:bodyPr/>
        <a:lstStyle/>
        <a:p>
          <a:pPr>
            <a:lnSpc>
              <a:spcPct val="100000"/>
            </a:lnSpc>
          </a:pPr>
          <a:r>
            <a:rPr lang="en-US" sz="2200" baseline="0">
              <a:solidFill>
                <a:schemeClr val="tx1"/>
              </a:solidFill>
              <a:latin typeface="+mj-lt"/>
              <a:ea typeface="+mn-ea"/>
              <a:cs typeface="+mn-cs"/>
            </a:rPr>
            <a:t>Data source(s)</a:t>
          </a:r>
          <a:endParaRPr lang="en-US" sz="2200">
            <a:solidFill>
              <a:schemeClr val="tx1"/>
            </a:solidFill>
            <a:latin typeface="+mj-lt"/>
            <a:ea typeface="+mn-ea"/>
            <a:cs typeface="+mn-cs"/>
          </a:endParaRPr>
        </a:p>
      </dgm:t>
    </dgm:pt>
    <dgm:pt modelId="{C15F6E88-4FC7-4671-844A-B3C7902C7916}" type="parTrans" cxnId="{A4BA223B-BCCB-453B-87A3-8C0755F01FFA}">
      <dgm:prSet/>
      <dgm:spPr/>
      <dgm:t>
        <a:bodyPr/>
        <a:lstStyle/>
        <a:p>
          <a:pPr algn="l"/>
          <a:endParaRPr lang="en-US" sz="2200">
            <a:solidFill>
              <a:schemeClr val="tx1"/>
            </a:solidFill>
            <a:latin typeface="+mj-lt"/>
          </a:endParaRPr>
        </a:p>
      </dgm:t>
    </dgm:pt>
    <dgm:pt modelId="{4215B42D-72C8-419A-B80C-6C0AA524B443}" type="sibTrans" cxnId="{A4BA223B-BCCB-453B-87A3-8C0755F01FFA}">
      <dgm:prSet/>
      <dgm:spPr/>
      <dgm:t>
        <a:bodyPr/>
        <a:lstStyle/>
        <a:p>
          <a:pPr algn="l"/>
          <a:endParaRPr lang="en-US" sz="2200">
            <a:solidFill>
              <a:schemeClr val="tx1"/>
            </a:solidFill>
            <a:latin typeface="+mj-lt"/>
          </a:endParaRPr>
        </a:p>
      </dgm:t>
    </dgm:pt>
    <dgm:pt modelId="{5357E518-B8D2-43AC-AE04-EDBAF2AFA5EE}">
      <dgm:prSet custT="1"/>
      <dgm:spPr>
        <a:xfrm>
          <a:off x="988145" y="1071109"/>
          <a:ext cx="10355674" cy="855536"/>
        </a:xfrm>
        <a:prstGeom prst="rect">
          <a:avLst/>
        </a:prstGeom>
        <a:noFill/>
        <a:ln>
          <a:noFill/>
        </a:ln>
        <a:effectLst/>
      </dgm:spPr>
      <dgm:t>
        <a:bodyPr/>
        <a:lstStyle/>
        <a:p>
          <a:pPr>
            <a:lnSpc>
              <a:spcPct val="100000"/>
            </a:lnSpc>
          </a:pPr>
          <a:r>
            <a:rPr lang="en-US" sz="2200" baseline="0">
              <a:solidFill>
                <a:schemeClr val="tx1"/>
              </a:solidFill>
              <a:latin typeface="+mj-lt"/>
              <a:ea typeface="+mn-ea"/>
              <a:cs typeface="+mn-cs"/>
            </a:rPr>
            <a:t>Data model</a:t>
          </a:r>
          <a:endParaRPr lang="en-US" sz="2200">
            <a:solidFill>
              <a:schemeClr val="tx1"/>
            </a:solidFill>
            <a:latin typeface="+mj-lt"/>
            <a:ea typeface="+mn-ea"/>
            <a:cs typeface="+mn-cs"/>
          </a:endParaRPr>
        </a:p>
      </dgm:t>
    </dgm:pt>
    <dgm:pt modelId="{BD5B8405-A78A-4448-98EC-0235A7BB612B}" type="parTrans" cxnId="{FF3784BD-6E2F-4EA7-AC23-F256F02C0971}">
      <dgm:prSet/>
      <dgm:spPr/>
      <dgm:t>
        <a:bodyPr/>
        <a:lstStyle/>
        <a:p>
          <a:pPr algn="l"/>
          <a:endParaRPr lang="en-US" sz="2200">
            <a:solidFill>
              <a:schemeClr val="tx1"/>
            </a:solidFill>
            <a:latin typeface="+mj-lt"/>
          </a:endParaRPr>
        </a:p>
      </dgm:t>
    </dgm:pt>
    <dgm:pt modelId="{0E8B9BB7-3426-42B6-AA17-8B47935140F5}" type="sibTrans" cxnId="{FF3784BD-6E2F-4EA7-AC23-F256F02C0971}">
      <dgm:prSet/>
      <dgm:spPr/>
      <dgm:t>
        <a:bodyPr/>
        <a:lstStyle/>
        <a:p>
          <a:pPr algn="l"/>
          <a:endParaRPr lang="en-US" sz="2200">
            <a:solidFill>
              <a:schemeClr val="tx1"/>
            </a:solidFill>
            <a:latin typeface="+mj-lt"/>
          </a:endParaRPr>
        </a:p>
      </dgm:t>
    </dgm:pt>
    <dgm:pt modelId="{4F72A546-C1B9-4447-B32E-8B7AD2248DAF}">
      <dgm:prSet custT="1"/>
      <dgm:spPr>
        <a:xfrm>
          <a:off x="988145" y="2140530"/>
          <a:ext cx="10355674" cy="855536"/>
        </a:xfrm>
        <a:prstGeom prst="rect">
          <a:avLst/>
        </a:prstGeom>
        <a:noFill/>
        <a:ln>
          <a:noFill/>
        </a:ln>
        <a:effectLst/>
      </dgm:spPr>
      <dgm:t>
        <a:bodyPr/>
        <a:lstStyle/>
        <a:p>
          <a:pPr>
            <a:lnSpc>
              <a:spcPct val="100000"/>
            </a:lnSpc>
          </a:pPr>
          <a:r>
            <a:rPr lang="en-US" sz="2200" baseline="0">
              <a:solidFill>
                <a:schemeClr val="tx1"/>
              </a:solidFill>
              <a:latin typeface="+mj-lt"/>
              <a:ea typeface="+mn-ea"/>
              <a:cs typeface="+mn-cs"/>
            </a:rPr>
            <a:t>Visualizations</a:t>
          </a:r>
          <a:endParaRPr lang="en-US" sz="2200">
            <a:solidFill>
              <a:schemeClr val="tx1"/>
            </a:solidFill>
            <a:latin typeface="+mj-lt"/>
            <a:ea typeface="+mn-ea"/>
            <a:cs typeface="+mn-cs"/>
          </a:endParaRPr>
        </a:p>
      </dgm:t>
    </dgm:pt>
    <dgm:pt modelId="{68F78BBF-CD38-493F-BF79-32418E2ECFFF}" type="parTrans" cxnId="{341801B4-60A0-41EE-844A-43315D0E138A}">
      <dgm:prSet/>
      <dgm:spPr/>
      <dgm:t>
        <a:bodyPr/>
        <a:lstStyle/>
        <a:p>
          <a:pPr algn="l"/>
          <a:endParaRPr lang="en-US" sz="2200">
            <a:solidFill>
              <a:schemeClr val="tx1"/>
            </a:solidFill>
            <a:latin typeface="+mj-lt"/>
          </a:endParaRPr>
        </a:p>
      </dgm:t>
    </dgm:pt>
    <dgm:pt modelId="{573124BF-A55C-4E1C-807F-54B551ECB8D5}" type="sibTrans" cxnId="{341801B4-60A0-41EE-844A-43315D0E138A}">
      <dgm:prSet/>
      <dgm:spPr/>
      <dgm:t>
        <a:bodyPr/>
        <a:lstStyle/>
        <a:p>
          <a:pPr algn="l"/>
          <a:endParaRPr lang="en-US" sz="2200">
            <a:solidFill>
              <a:schemeClr val="tx1"/>
            </a:solidFill>
            <a:latin typeface="+mj-lt"/>
          </a:endParaRPr>
        </a:p>
      </dgm:t>
    </dgm:pt>
    <dgm:pt modelId="{EEB04DE8-0FBE-4857-9913-364AA0699793}">
      <dgm:prSet custT="1"/>
      <dgm:spPr>
        <a:xfrm>
          <a:off x="988145" y="3209951"/>
          <a:ext cx="10355674" cy="855536"/>
        </a:xfrm>
        <a:prstGeom prst="rect">
          <a:avLst/>
        </a:prstGeom>
        <a:noFill/>
        <a:ln>
          <a:noFill/>
        </a:ln>
        <a:effectLst/>
      </dgm:spPr>
      <dgm:t>
        <a:bodyPr/>
        <a:lstStyle/>
        <a:p>
          <a:pPr>
            <a:lnSpc>
              <a:spcPct val="100000"/>
            </a:lnSpc>
          </a:pPr>
          <a:r>
            <a:rPr lang="en-US" sz="2200" baseline="0">
              <a:solidFill>
                <a:schemeClr val="tx1"/>
              </a:solidFill>
              <a:latin typeface="+mj-lt"/>
              <a:ea typeface="+mn-ea"/>
              <a:cs typeface="+mn-cs"/>
            </a:rPr>
            <a:t>Environment</a:t>
          </a:r>
          <a:endParaRPr lang="en-US" sz="2200">
            <a:solidFill>
              <a:schemeClr val="tx1"/>
            </a:solidFill>
            <a:latin typeface="+mj-lt"/>
            <a:ea typeface="+mn-ea"/>
            <a:cs typeface="+mn-cs"/>
          </a:endParaRPr>
        </a:p>
      </dgm:t>
    </dgm:pt>
    <dgm:pt modelId="{A880B0A1-A411-4A4E-A6AB-6583952B1394}" type="parTrans" cxnId="{C4797019-671E-47AA-834F-4730FAE7A03B}">
      <dgm:prSet/>
      <dgm:spPr/>
      <dgm:t>
        <a:bodyPr/>
        <a:lstStyle/>
        <a:p>
          <a:pPr algn="l"/>
          <a:endParaRPr lang="en-US" sz="2200">
            <a:solidFill>
              <a:schemeClr val="tx1"/>
            </a:solidFill>
            <a:latin typeface="+mj-lt"/>
          </a:endParaRPr>
        </a:p>
      </dgm:t>
    </dgm:pt>
    <dgm:pt modelId="{DC17A292-FCF7-4507-81E5-3AD16F2B9CA2}" type="sibTrans" cxnId="{C4797019-671E-47AA-834F-4730FAE7A03B}">
      <dgm:prSet/>
      <dgm:spPr/>
      <dgm:t>
        <a:bodyPr/>
        <a:lstStyle/>
        <a:p>
          <a:pPr algn="l"/>
          <a:endParaRPr lang="en-US" sz="2200">
            <a:solidFill>
              <a:schemeClr val="tx1"/>
            </a:solidFill>
            <a:latin typeface="+mj-lt"/>
          </a:endParaRPr>
        </a:p>
      </dgm:t>
    </dgm:pt>
    <dgm:pt modelId="{C7E4E330-F41A-4E01-AC38-921E5753AEE4}" type="pres">
      <dgm:prSet presAssocID="{C93E0EEE-DAF3-48D0-AFF5-E9BE850B288C}" presName="root" presStyleCnt="0">
        <dgm:presLayoutVars>
          <dgm:dir/>
          <dgm:resizeHandles val="exact"/>
        </dgm:presLayoutVars>
      </dgm:prSet>
      <dgm:spPr/>
    </dgm:pt>
    <dgm:pt modelId="{2282069D-323C-41FA-ACAC-2FF5F88F9EBC}" type="pres">
      <dgm:prSet presAssocID="{29EF5895-60F1-48FB-9B6D-436C934304B6}" presName="compNode" presStyleCnt="0"/>
      <dgm:spPr/>
    </dgm:pt>
    <dgm:pt modelId="{6CEB6273-6A34-4F0D-BA34-7B5D9F51C19F}" type="pres">
      <dgm:prSet presAssocID="{29EF5895-60F1-48FB-9B6D-436C934304B6}" presName="bgRect" presStyleLbl="bgShp" presStyleIdx="0" presStyleCnt="4"/>
      <dgm:spPr>
        <a:xfrm>
          <a:off x="0" y="1638"/>
          <a:ext cx="11011602" cy="830481"/>
        </a:xfrm>
        <a:prstGeom prst="roundRect">
          <a:avLst>
            <a:gd name="adj" fmla="val 10000"/>
          </a:avLst>
        </a:prstGeom>
        <a:solidFill>
          <a:schemeClr val="bg1">
            <a:lumMod val="95000"/>
          </a:schemeClr>
        </a:solidFill>
        <a:ln w="9525" cap="flat" cmpd="sng" algn="ctr">
          <a:noFill/>
          <a:prstDash val="solid"/>
        </a:ln>
        <a:effectLst/>
      </dgm:spPr>
    </dgm:pt>
    <dgm:pt modelId="{A10BE812-A63C-4958-8FAC-787D516011F8}" type="pres">
      <dgm:prSet presAssocID="{29EF5895-60F1-48FB-9B6D-436C934304B6}" presName="iconRect" presStyleLbl="node1" presStyleIdx="0" presStyleCnt="4"/>
      <dgm:spPr>
        <a:xfrm>
          <a:off x="258799" y="194183"/>
          <a:ext cx="470545" cy="4705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10938" r="10938"/>
          </a:stretch>
        </a:blipFill>
        <a:ln w="10795" cap="flat" cmpd="sng" algn="ctr">
          <a:noFill/>
          <a:prstDash val="solid"/>
        </a:ln>
        <a:effectLst/>
      </dgm:spPr>
      <dgm:extLst>
        <a:ext uri="{E40237B7-FDA0-4F09-8148-C483321AD2D9}">
          <dgm14:cNvPr xmlns:dgm14="http://schemas.microsoft.com/office/drawing/2010/diagram" id="0" name="" descr="Database_EFC7"/>
        </a:ext>
      </dgm:extLst>
    </dgm:pt>
    <dgm:pt modelId="{966948A1-874D-4E6C-B9F6-BAC95635570F}" type="pres">
      <dgm:prSet presAssocID="{29EF5895-60F1-48FB-9B6D-436C934304B6}" presName="spaceRect" presStyleCnt="0"/>
      <dgm:spPr/>
    </dgm:pt>
    <dgm:pt modelId="{7E047A34-2891-44CC-90D8-4E83D456DC65}" type="pres">
      <dgm:prSet presAssocID="{29EF5895-60F1-48FB-9B6D-436C934304B6}" presName="parTx" presStyleLbl="revTx" presStyleIdx="0" presStyleCnt="4">
        <dgm:presLayoutVars>
          <dgm:chMax val="0"/>
          <dgm:chPref val="0"/>
        </dgm:presLayoutVars>
      </dgm:prSet>
      <dgm:spPr/>
    </dgm:pt>
    <dgm:pt modelId="{D9F10C1A-0ECB-4EAA-84CE-402B9435CF47}" type="pres">
      <dgm:prSet presAssocID="{4215B42D-72C8-419A-B80C-6C0AA524B443}" presName="sibTrans" presStyleCnt="0"/>
      <dgm:spPr/>
    </dgm:pt>
    <dgm:pt modelId="{B83D4E71-BD1E-43B5-9DDC-BDCA8AAD9B00}" type="pres">
      <dgm:prSet presAssocID="{5357E518-B8D2-43AC-AE04-EDBAF2AFA5EE}" presName="compNode" presStyleCnt="0"/>
      <dgm:spPr/>
    </dgm:pt>
    <dgm:pt modelId="{1397D6FE-FA2A-4B3F-A300-5AEBFF480CAA}" type="pres">
      <dgm:prSet presAssocID="{5357E518-B8D2-43AC-AE04-EDBAF2AFA5EE}" presName="bgRect" presStyleLbl="bgShp" presStyleIdx="1" presStyleCnt="4"/>
      <dgm:spPr>
        <a:xfrm>
          <a:off x="0" y="1039740"/>
          <a:ext cx="11011602" cy="830481"/>
        </a:xfrm>
        <a:prstGeom prst="roundRect">
          <a:avLst>
            <a:gd name="adj" fmla="val 10000"/>
          </a:avLst>
        </a:prstGeom>
        <a:solidFill>
          <a:schemeClr val="bg1">
            <a:lumMod val="95000"/>
          </a:schemeClr>
        </a:solidFill>
        <a:ln w="9525" cap="flat" cmpd="sng" algn="ctr">
          <a:noFill/>
          <a:prstDash val="solid"/>
        </a:ln>
        <a:effectLst/>
      </dgm:spPr>
    </dgm:pt>
    <dgm:pt modelId="{33EE39FA-67F3-4A1C-B9B5-77D28427DD60}" type="pres">
      <dgm:prSet presAssocID="{5357E518-B8D2-43AC-AE04-EDBAF2AFA5EE}" presName="iconRect" presStyleLbl="node1" presStyleIdx="1" presStyleCnt="4"/>
      <dgm:spPr>
        <a:xfrm>
          <a:off x="258799" y="1263604"/>
          <a:ext cx="470545" cy="4705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9195" r="9195"/>
          </a:stretch>
        </a:blipFill>
        <a:ln w="10795" cap="flat" cmpd="sng" algn="ctr">
          <a:noFill/>
          <a:prstDash val="solid"/>
        </a:ln>
        <a:effectLst/>
      </dgm:spPr>
      <dgm:extLst>
        <a:ext uri="{E40237B7-FDA0-4F09-8148-C483321AD2D9}">
          <dgm14:cNvPr xmlns:dgm14="http://schemas.microsoft.com/office/drawing/2010/diagram" id="0" name="" descr="server_2"/>
        </a:ext>
      </dgm:extLst>
    </dgm:pt>
    <dgm:pt modelId="{811C8D97-B74C-4413-93F1-EB0B8BBB7A8B}" type="pres">
      <dgm:prSet presAssocID="{5357E518-B8D2-43AC-AE04-EDBAF2AFA5EE}" presName="spaceRect" presStyleCnt="0"/>
      <dgm:spPr/>
    </dgm:pt>
    <dgm:pt modelId="{8179087E-6705-4A30-B5B7-753A9F0C6E9E}" type="pres">
      <dgm:prSet presAssocID="{5357E518-B8D2-43AC-AE04-EDBAF2AFA5EE}" presName="parTx" presStyleLbl="revTx" presStyleIdx="1" presStyleCnt="4">
        <dgm:presLayoutVars>
          <dgm:chMax val="0"/>
          <dgm:chPref val="0"/>
        </dgm:presLayoutVars>
      </dgm:prSet>
      <dgm:spPr/>
    </dgm:pt>
    <dgm:pt modelId="{F526E446-6401-416E-8A63-6169C1BCB6B0}" type="pres">
      <dgm:prSet presAssocID="{0E8B9BB7-3426-42B6-AA17-8B47935140F5}" presName="sibTrans" presStyleCnt="0"/>
      <dgm:spPr/>
    </dgm:pt>
    <dgm:pt modelId="{8926F05E-9CA1-401F-8D95-463DDB7C2C7B}" type="pres">
      <dgm:prSet presAssocID="{4F72A546-C1B9-4447-B32E-8B7AD2248DAF}" presName="compNode" presStyleCnt="0"/>
      <dgm:spPr/>
    </dgm:pt>
    <dgm:pt modelId="{2DCA42BB-6AEF-4B20-8581-E6B67968A9E6}" type="pres">
      <dgm:prSet presAssocID="{4F72A546-C1B9-4447-B32E-8B7AD2248DAF}" presName="bgRect" presStyleLbl="bgShp" presStyleIdx="2" presStyleCnt="4"/>
      <dgm:spPr>
        <a:xfrm>
          <a:off x="0" y="2077842"/>
          <a:ext cx="11011602" cy="830481"/>
        </a:xfrm>
        <a:prstGeom prst="roundRect">
          <a:avLst>
            <a:gd name="adj" fmla="val 10000"/>
          </a:avLst>
        </a:prstGeom>
        <a:solidFill>
          <a:schemeClr val="bg1">
            <a:lumMod val="95000"/>
          </a:schemeClr>
        </a:solidFill>
        <a:ln w="9525" cap="flat" cmpd="sng" algn="ctr">
          <a:noFill/>
          <a:prstDash val="solid"/>
        </a:ln>
        <a:effectLst/>
      </dgm:spPr>
    </dgm:pt>
    <dgm:pt modelId="{5409395E-AD04-48A4-8A79-878CA1351927}" type="pres">
      <dgm:prSet presAssocID="{4F72A546-C1B9-4447-B32E-8B7AD2248DAF}" presName="iconRect" presStyleLbl="node1" presStyleIdx="2" presStyleCnt="4"/>
      <dgm:spPr>
        <a:xfrm>
          <a:off x="258799" y="2333025"/>
          <a:ext cx="470545" cy="4705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gm:spPr>
      <dgm:extLst>
        <a:ext uri="{E40237B7-FDA0-4F09-8148-C483321AD2D9}">
          <dgm14:cNvPr xmlns:dgm14="http://schemas.microsoft.com/office/drawing/2010/diagram" id="0" name="" descr="scatter_chart"/>
        </a:ext>
      </dgm:extLst>
    </dgm:pt>
    <dgm:pt modelId="{F61DB36B-482E-458C-9C9B-5957FB8749F6}" type="pres">
      <dgm:prSet presAssocID="{4F72A546-C1B9-4447-B32E-8B7AD2248DAF}" presName="spaceRect" presStyleCnt="0"/>
      <dgm:spPr/>
    </dgm:pt>
    <dgm:pt modelId="{16ABE72D-CE93-44B0-8FAE-1BD6E43517C3}" type="pres">
      <dgm:prSet presAssocID="{4F72A546-C1B9-4447-B32E-8B7AD2248DAF}" presName="parTx" presStyleLbl="revTx" presStyleIdx="2" presStyleCnt="4">
        <dgm:presLayoutVars>
          <dgm:chMax val="0"/>
          <dgm:chPref val="0"/>
        </dgm:presLayoutVars>
      </dgm:prSet>
      <dgm:spPr/>
    </dgm:pt>
    <dgm:pt modelId="{505EE8C7-9A22-49CF-ABD4-70CFBCEF186D}" type="pres">
      <dgm:prSet presAssocID="{573124BF-A55C-4E1C-807F-54B551ECB8D5}" presName="sibTrans" presStyleCnt="0"/>
      <dgm:spPr/>
    </dgm:pt>
    <dgm:pt modelId="{46DF95AB-EF5F-4B21-9AAD-844867F28F26}" type="pres">
      <dgm:prSet presAssocID="{EEB04DE8-0FBE-4857-9913-364AA0699793}" presName="compNode" presStyleCnt="0"/>
      <dgm:spPr/>
    </dgm:pt>
    <dgm:pt modelId="{FB691F45-7F3F-4DB5-8D0A-F4B9F4A882F2}" type="pres">
      <dgm:prSet presAssocID="{EEB04DE8-0FBE-4857-9913-364AA0699793}" presName="bgRect" presStyleLbl="bgShp" presStyleIdx="3" presStyleCnt="4"/>
      <dgm:spPr>
        <a:xfrm>
          <a:off x="0" y="3115943"/>
          <a:ext cx="11011602" cy="830481"/>
        </a:xfrm>
        <a:prstGeom prst="roundRect">
          <a:avLst>
            <a:gd name="adj" fmla="val 10000"/>
          </a:avLst>
        </a:prstGeom>
        <a:solidFill>
          <a:schemeClr val="bg1">
            <a:lumMod val="95000"/>
          </a:schemeClr>
        </a:solidFill>
        <a:ln w="9525" cap="flat" cmpd="sng" algn="ctr">
          <a:noFill/>
          <a:prstDash val="solid"/>
        </a:ln>
        <a:effectLst/>
      </dgm:spPr>
    </dgm:pt>
    <dgm:pt modelId="{7C9940A1-6042-4DD7-9D44-7AC102B1DABF}" type="pres">
      <dgm:prSet presAssocID="{EEB04DE8-0FBE-4857-9913-364AA0699793}" presName="iconRect" presStyleLbl="node1" presStyleIdx="3" presStyleCnt="4"/>
      <dgm:spPr>
        <a:xfrm>
          <a:off x="258799" y="3402446"/>
          <a:ext cx="470545" cy="4705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3646" b="3646"/>
          </a:stretch>
        </a:blipFill>
        <a:ln w="10795" cap="flat" cmpd="sng" algn="ctr">
          <a:noFill/>
          <a:prstDash val="solid"/>
        </a:ln>
        <a:effectLst/>
      </dgm:spPr>
      <dgm:extLst>
        <a:ext uri="{E40237B7-FDA0-4F09-8148-C483321AD2D9}">
          <dgm14:cNvPr xmlns:dgm14="http://schemas.microsoft.com/office/drawing/2010/diagram" id="0" name="" descr="Sustainable_EC0A"/>
        </a:ext>
      </dgm:extLst>
    </dgm:pt>
    <dgm:pt modelId="{D2B2D62E-E7F2-4B19-8BF4-1344820FF36E}" type="pres">
      <dgm:prSet presAssocID="{EEB04DE8-0FBE-4857-9913-364AA0699793}" presName="spaceRect" presStyleCnt="0"/>
      <dgm:spPr/>
    </dgm:pt>
    <dgm:pt modelId="{93F19895-27EE-41EC-AE2A-B2B384185C87}" type="pres">
      <dgm:prSet presAssocID="{EEB04DE8-0FBE-4857-9913-364AA0699793}" presName="parTx" presStyleLbl="revTx" presStyleIdx="3" presStyleCnt="4">
        <dgm:presLayoutVars>
          <dgm:chMax val="0"/>
          <dgm:chPref val="0"/>
        </dgm:presLayoutVars>
      </dgm:prSet>
      <dgm:spPr/>
    </dgm:pt>
  </dgm:ptLst>
  <dgm:cxnLst>
    <dgm:cxn modelId="{C4797019-671E-47AA-834F-4730FAE7A03B}" srcId="{C93E0EEE-DAF3-48D0-AFF5-E9BE850B288C}" destId="{EEB04DE8-0FBE-4857-9913-364AA0699793}" srcOrd="3" destOrd="0" parTransId="{A880B0A1-A411-4A4E-A6AB-6583952B1394}" sibTransId="{DC17A292-FCF7-4507-81E5-3AD16F2B9CA2}"/>
    <dgm:cxn modelId="{6D687B1B-5B3E-48C8-B9E3-348803C0D823}" type="presOf" srcId="{29EF5895-60F1-48FB-9B6D-436C934304B6}" destId="{7E047A34-2891-44CC-90D8-4E83D456DC65}" srcOrd="0" destOrd="0" presId="urn:microsoft.com/office/officeart/2018/2/layout/IconVerticalSolidList"/>
    <dgm:cxn modelId="{785C411F-9DAE-458B-9CC0-A311FD61F1A3}" type="presOf" srcId="{C93E0EEE-DAF3-48D0-AFF5-E9BE850B288C}" destId="{C7E4E330-F41A-4E01-AC38-921E5753AEE4}" srcOrd="0" destOrd="0" presId="urn:microsoft.com/office/officeart/2018/2/layout/IconVerticalSolidList"/>
    <dgm:cxn modelId="{A4BA223B-BCCB-453B-87A3-8C0755F01FFA}" srcId="{C93E0EEE-DAF3-48D0-AFF5-E9BE850B288C}" destId="{29EF5895-60F1-48FB-9B6D-436C934304B6}" srcOrd="0" destOrd="0" parTransId="{C15F6E88-4FC7-4671-844A-B3C7902C7916}" sibTransId="{4215B42D-72C8-419A-B80C-6C0AA524B443}"/>
    <dgm:cxn modelId="{33CDEC62-52CD-41B7-8D57-AE79BFDC391A}" type="presOf" srcId="{4F72A546-C1B9-4447-B32E-8B7AD2248DAF}" destId="{16ABE72D-CE93-44B0-8FAE-1BD6E43517C3}" srcOrd="0" destOrd="0" presId="urn:microsoft.com/office/officeart/2018/2/layout/IconVerticalSolidList"/>
    <dgm:cxn modelId="{9CAA37A6-CDD8-434E-9AC0-40D597CFF277}" type="presOf" srcId="{EEB04DE8-0FBE-4857-9913-364AA0699793}" destId="{93F19895-27EE-41EC-AE2A-B2B384185C87}" srcOrd="0" destOrd="0" presId="urn:microsoft.com/office/officeart/2018/2/layout/IconVerticalSolidList"/>
    <dgm:cxn modelId="{341801B4-60A0-41EE-844A-43315D0E138A}" srcId="{C93E0EEE-DAF3-48D0-AFF5-E9BE850B288C}" destId="{4F72A546-C1B9-4447-B32E-8B7AD2248DAF}" srcOrd="2" destOrd="0" parTransId="{68F78BBF-CD38-493F-BF79-32418E2ECFFF}" sibTransId="{573124BF-A55C-4E1C-807F-54B551ECB8D5}"/>
    <dgm:cxn modelId="{FF3784BD-6E2F-4EA7-AC23-F256F02C0971}" srcId="{C93E0EEE-DAF3-48D0-AFF5-E9BE850B288C}" destId="{5357E518-B8D2-43AC-AE04-EDBAF2AFA5EE}" srcOrd="1" destOrd="0" parTransId="{BD5B8405-A78A-4448-98EC-0235A7BB612B}" sibTransId="{0E8B9BB7-3426-42B6-AA17-8B47935140F5}"/>
    <dgm:cxn modelId="{03277FC8-71B5-4A8E-8587-A894F9F41691}" type="presOf" srcId="{5357E518-B8D2-43AC-AE04-EDBAF2AFA5EE}" destId="{8179087E-6705-4A30-B5B7-753A9F0C6E9E}" srcOrd="0" destOrd="0" presId="urn:microsoft.com/office/officeart/2018/2/layout/IconVerticalSolidList"/>
    <dgm:cxn modelId="{C2B78A15-639E-4D52-A23A-931B91E8EE5F}" type="presParOf" srcId="{C7E4E330-F41A-4E01-AC38-921E5753AEE4}" destId="{2282069D-323C-41FA-ACAC-2FF5F88F9EBC}" srcOrd="0" destOrd="0" presId="urn:microsoft.com/office/officeart/2018/2/layout/IconVerticalSolidList"/>
    <dgm:cxn modelId="{BCBDD58A-4DA7-4194-9366-715EA90AD23F}" type="presParOf" srcId="{2282069D-323C-41FA-ACAC-2FF5F88F9EBC}" destId="{6CEB6273-6A34-4F0D-BA34-7B5D9F51C19F}" srcOrd="0" destOrd="0" presId="urn:microsoft.com/office/officeart/2018/2/layout/IconVerticalSolidList"/>
    <dgm:cxn modelId="{4A7FE43B-1C96-4701-84AF-2B3CB313D205}" type="presParOf" srcId="{2282069D-323C-41FA-ACAC-2FF5F88F9EBC}" destId="{A10BE812-A63C-4958-8FAC-787D516011F8}" srcOrd="1" destOrd="0" presId="urn:microsoft.com/office/officeart/2018/2/layout/IconVerticalSolidList"/>
    <dgm:cxn modelId="{679FC5E9-E6DC-4203-87DC-177F3B5CB6C8}" type="presParOf" srcId="{2282069D-323C-41FA-ACAC-2FF5F88F9EBC}" destId="{966948A1-874D-4E6C-B9F6-BAC95635570F}" srcOrd="2" destOrd="0" presId="urn:microsoft.com/office/officeart/2018/2/layout/IconVerticalSolidList"/>
    <dgm:cxn modelId="{55F929DB-0247-48F5-BFE5-75D8BF1C148B}" type="presParOf" srcId="{2282069D-323C-41FA-ACAC-2FF5F88F9EBC}" destId="{7E047A34-2891-44CC-90D8-4E83D456DC65}" srcOrd="3" destOrd="0" presId="urn:microsoft.com/office/officeart/2018/2/layout/IconVerticalSolidList"/>
    <dgm:cxn modelId="{5984F759-A0C9-4350-9C1C-E9339384D3E5}" type="presParOf" srcId="{C7E4E330-F41A-4E01-AC38-921E5753AEE4}" destId="{D9F10C1A-0ECB-4EAA-84CE-402B9435CF47}" srcOrd="1" destOrd="0" presId="urn:microsoft.com/office/officeart/2018/2/layout/IconVerticalSolidList"/>
    <dgm:cxn modelId="{CA4B0090-9146-4939-BAF6-8A2E9DB2CF33}" type="presParOf" srcId="{C7E4E330-F41A-4E01-AC38-921E5753AEE4}" destId="{B83D4E71-BD1E-43B5-9DDC-BDCA8AAD9B00}" srcOrd="2" destOrd="0" presId="urn:microsoft.com/office/officeart/2018/2/layout/IconVerticalSolidList"/>
    <dgm:cxn modelId="{8D242532-7061-418E-AA5D-CE8A81F14FC4}" type="presParOf" srcId="{B83D4E71-BD1E-43B5-9DDC-BDCA8AAD9B00}" destId="{1397D6FE-FA2A-4B3F-A300-5AEBFF480CAA}" srcOrd="0" destOrd="0" presId="urn:microsoft.com/office/officeart/2018/2/layout/IconVerticalSolidList"/>
    <dgm:cxn modelId="{89635351-17AD-474D-8D5D-BFFE33A65650}" type="presParOf" srcId="{B83D4E71-BD1E-43B5-9DDC-BDCA8AAD9B00}" destId="{33EE39FA-67F3-4A1C-B9B5-77D28427DD60}" srcOrd="1" destOrd="0" presId="urn:microsoft.com/office/officeart/2018/2/layout/IconVerticalSolidList"/>
    <dgm:cxn modelId="{CA9B7CBF-A293-462E-9EE4-7F415F88C48C}" type="presParOf" srcId="{B83D4E71-BD1E-43B5-9DDC-BDCA8AAD9B00}" destId="{811C8D97-B74C-4413-93F1-EB0B8BBB7A8B}" srcOrd="2" destOrd="0" presId="urn:microsoft.com/office/officeart/2018/2/layout/IconVerticalSolidList"/>
    <dgm:cxn modelId="{275B92D8-70F5-4FDC-B898-5E9BC6CCB2B8}" type="presParOf" srcId="{B83D4E71-BD1E-43B5-9DDC-BDCA8AAD9B00}" destId="{8179087E-6705-4A30-B5B7-753A9F0C6E9E}" srcOrd="3" destOrd="0" presId="urn:microsoft.com/office/officeart/2018/2/layout/IconVerticalSolidList"/>
    <dgm:cxn modelId="{FA2EA09A-1A63-4A64-B593-C09188A9719B}" type="presParOf" srcId="{C7E4E330-F41A-4E01-AC38-921E5753AEE4}" destId="{F526E446-6401-416E-8A63-6169C1BCB6B0}" srcOrd="3" destOrd="0" presId="urn:microsoft.com/office/officeart/2018/2/layout/IconVerticalSolidList"/>
    <dgm:cxn modelId="{C6DF6CF8-117E-486E-A292-8F177CEFD5F3}" type="presParOf" srcId="{C7E4E330-F41A-4E01-AC38-921E5753AEE4}" destId="{8926F05E-9CA1-401F-8D95-463DDB7C2C7B}" srcOrd="4" destOrd="0" presId="urn:microsoft.com/office/officeart/2018/2/layout/IconVerticalSolidList"/>
    <dgm:cxn modelId="{325F6A77-1F64-4065-BDA1-618C7526093D}" type="presParOf" srcId="{8926F05E-9CA1-401F-8D95-463DDB7C2C7B}" destId="{2DCA42BB-6AEF-4B20-8581-E6B67968A9E6}" srcOrd="0" destOrd="0" presId="urn:microsoft.com/office/officeart/2018/2/layout/IconVerticalSolidList"/>
    <dgm:cxn modelId="{040A6B1A-390B-4B8A-B85F-A1983E68A631}" type="presParOf" srcId="{8926F05E-9CA1-401F-8D95-463DDB7C2C7B}" destId="{5409395E-AD04-48A4-8A79-878CA1351927}" srcOrd="1" destOrd="0" presId="urn:microsoft.com/office/officeart/2018/2/layout/IconVerticalSolidList"/>
    <dgm:cxn modelId="{491A58C1-3BCC-4C6B-8E64-E50ED9714727}" type="presParOf" srcId="{8926F05E-9CA1-401F-8D95-463DDB7C2C7B}" destId="{F61DB36B-482E-458C-9C9B-5957FB8749F6}" srcOrd="2" destOrd="0" presId="urn:microsoft.com/office/officeart/2018/2/layout/IconVerticalSolidList"/>
    <dgm:cxn modelId="{676ECE43-A3C6-4BD1-9564-B54D2F89B667}" type="presParOf" srcId="{8926F05E-9CA1-401F-8D95-463DDB7C2C7B}" destId="{16ABE72D-CE93-44B0-8FAE-1BD6E43517C3}" srcOrd="3" destOrd="0" presId="urn:microsoft.com/office/officeart/2018/2/layout/IconVerticalSolidList"/>
    <dgm:cxn modelId="{4EEF2B54-14B6-45DC-BE56-33715AD41530}" type="presParOf" srcId="{C7E4E330-F41A-4E01-AC38-921E5753AEE4}" destId="{505EE8C7-9A22-49CF-ABD4-70CFBCEF186D}" srcOrd="5" destOrd="0" presId="urn:microsoft.com/office/officeart/2018/2/layout/IconVerticalSolidList"/>
    <dgm:cxn modelId="{04753707-157A-4EA7-B76F-3E402020A065}" type="presParOf" srcId="{C7E4E330-F41A-4E01-AC38-921E5753AEE4}" destId="{46DF95AB-EF5F-4B21-9AAD-844867F28F26}" srcOrd="6" destOrd="0" presId="urn:microsoft.com/office/officeart/2018/2/layout/IconVerticalSolidList"/>
    <dgm:cxn modelId="{55370568-ED9B-47D2-AB2A-BFB1280AF948}" type="presParOf" srcId="{46DF95AB-EF5F-4B21-9AAD-844867F28F26}" destId="{FB691F45-7F3F-4DB5-8D0A-F4B9F4A882F2}" srcOrd="0" destOrd="0" presId="urn:microsoft.com/office/officeart/2018/2/layout/IconVerticalSolidList"/>
    <dgm:cxn modelId="{2A8936EB-8AE0-4908-AE84-914DF35B7E55}" type="presParOf" srcId="{46DF95AB-EF5F-4B21-9AAD-844867F28F26}" destId="{7C9940A1-6042-4DD7-9D44-7AC102B1DABF}" srcOrd="1" destOrd="0" presId="urn:microsoft.com/office/officeart/2018/2/layout/IconVerticalSolidList"/>
    <dgm:cxn modelId="{CD134767-0760-4C63-86C6-77CE4343C759}" type="presParOf" srcId="{46DF95AB-EF5F-4B21-9AAD-844867F28F26}" destId="{D2B2D62E-E7F2-4B19-8BF4-1344820FF36E}" srcOrd="2" destOrd="0" presId="urn:microsoft.com/office/officeart/2018/2/layout/IconVerticalSolidList"/>
    <dgm:cxn modelId="{D33365BD-1D44-430C-B10A-2EBDA450EA6E}" type="presParOf" srcId="{46DF95AB-EF5F-4B21-9AAD-844867F28F26}" destId="{93F19895-27EE-41EC-AE2A-B2B384185C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AE4B3-A997-41C4-929B-36CDC8D5BB44}">
      <dsp:nvSpPr>
        <dsp:cNvPr id="0" name=""/>
        <dsp:cNvSpPr/>
      </dsp:nvSpPr>
      <dsp:spPr>
        <a:xfrm>
          <a:off x="0" y="7227"/>
          <a:ext cx="6004033" cy="1029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Massive</a:t>
          </a:r>
        </a:p>
      </dsp:txBody>
      <dsp:txXfrm>
        <a:off x="50261" y="57488"/>
        <a:ext cx="5903511" cy="929078"/>
      </dsp:txXfrm>
    </dsp:sp>
    <dsp:sp modelId="{80EF7C23-72A2-43FC-BFF6-EE8AE3E16A6D}">
      <dsp:nvSpPr>
        <dsp:cNvPr id="0" name=""/>
        <dsp:cNvSpPr/>
      </dsp:nvSpPr>
      <dsp:spPr>
        <a:xfrm>
          <a:off x="0" y="1152027"/>
          <a:ext cx="6004033" cy="1029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Complex</a:t>
          </a:r>
        </a:p>
      </dsp:txBody>
      <dsp:txXfrm>
        <a:off x="50261" y="1202288"/>
        <a:ext cx="5903511" cy="929078"/>
      </dsp:txXfrm>
    </dsp:sp>
    <dsp:sp modelId="{E3728D4C-2FF4-4D32-93EF-9155E6156F98}">
      <dsp:nvSpPr>
        <dsp:cNvPr id="0" name=""/>
        <dsp:cNvSpPr/>
      </dsp:nvSpPr>
      <dsp:spPr>
        <a:xfrm>
          <a:off x="0" y="2296827"/>
          <a:ext cx="6004033" cy="1029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Diverse</a:t>
          </a:r>
        </a:p>
      </dsp:txBody>
      <dsp:txXfrm>
        <a:off x="50261" y="2347088"/>
        <a:ext cx="5903511" cy="929078"/>
      </dsp:txXfrm>
    </dsp:sp>
    <dsp:sp modelId="{7B610CC8-5071-4CAA-B91A-5F4E10349FB0}">
      <dsp:nvSpPr>
        <dsp:cNvPr id="0" name=""/>
        <dsp:cNvSpPr/>
      </dsp:nvSpPr>
      <dsp:spPr>
        <a:xfrm>
          <a:off x="0" y="3441628"/>
          <a:ext cx="6004033" cy="1029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Rapid</a:t>
          </a:r>
        </a:p>
      </dsp:txBody>
      <dsp:txXfrm>
        <a:off x="50261" y="3491889"/>
        <a:ext cx="5903511" cy="929078"/>
      </dsp:txXfrm>
    </dsp:sp>
    <dsp:sp modelId="{8A255DE0-8C37-4104-80F7-B23ED6028D4E}">
      <dsp:nvSpPr>
        <dsp:cNvPr id="0" name=""/>
        <dsp:cNvSpPr/>
      </dsp:nvSpPr>
      <dsp:spPr>
        <a:xfrm>
          <a:off x="0" y="4593656"/>
          <a:ext cx="6004033" cy="1029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Valuable</a:t>
          </a:r>
        </a:p>
      </dsp:txBody>
      <dsp:txXfrm>
        <a:off x="50261" y="4643917"/>
        <a:ext cx="5903511" cy="929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537A2-7930-4F29-ADA6-D8A2ED1A4471}">
      <dsp:nvSpPr>
        <dsp:cNvPr id="0" name=""/>
        <dsp:cNvSpPr/>
      </dsp:nvSpPr>
      <dsp:spPr>
        <a:xfrm>
          <a:off x="10090" y="554882"/>
          <a:ext cx="3426543" cy="102796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1111250">
            <a:lnSpc>
              <a:spcPct val="90000"/>
            </a:lnSpc>
            <a:spcBef>
              <a:spcPct val="0"/>
            </a:spcBef>
            <a:spcAft>
              <a:spcPct val="35000"/>
            </a:spcAft>
            <a:buNone/>
          </a:pPr>
          <a:r>
            <a:rPr lang="en-US" sz="2500" kern="1200" dirty="0"/>
            <a:t>Flexibility</a:t>
          </a:r>
        </a:p>
      </dsp:txBody>
      <dsp:txXfrm>
        <a:off x="10090" y="554882"/>
        <a:ext cx="3426543" cy="1027963"/>
      </dsp:txXfrm>
    </dsp:sp>
    <dsp:sp modelId="{DB560604-6926-40B5-9F4E-5724568505E1}">
      <dsp:nvSpPr>
        <dsp:cNvPr id="0" name=""/>
        <dsp:cNvSpPr/>
      </dsp:nvSpPr>
      <dsp:spPr>
        <a:xfrm>
          <a:off x="10090" y="1582845"/>
          <a:ext cx="3426543" cy="221360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l" defTabSz="889000">
            <a:lnSpc>
              <a:spcPct val="90000"/>
            </a:lnSpc>
            <a:spcBef>
              <a:spcPct val="0"/>
            </a:spcBef>
            <a:spcAft>
              <a:spcPct val="35000"/>
            </a:spcAft>
            <a:buNone/>
          </a:pPr>
          <a:r>
            <a:rPr lang="en-US" sz="2000" kern="1200" dirty="0"/>
            <a:t>Models need to be able to accommodate change</a:t>
          </a:r>
        </a:p>
      </dsp:txBody>
      <dsp:txXfrm>
        <a:off x="10090" y="1582845"/>
        <a:ext cx="3426543" cy="2213609"/>
      </dsp:txXfrm>
    </dsp:sp>
    <dsp:sp modelId="{447F3ED7-7C4A-4A84-8C5C-643E59E45C6F}">
      <dsp:nvSpPr>
        <dsp:cNvPr id="0" name=""/>
        <dsp:cNvSpPr/>
      </dsp:nvSpPr>
      <dsp:spPr>
        <a:xfrm>
          <a:off x="3544528" y="554882"/>
          <a:ext cx="3426543" cy="102796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1111250">
            <a:lnSpc>
              <a:spcPct val="90000"/>
            </a:lnSpc>
            <a:spcBef>
              <a:spcPct val="0"/>
            </a:spcBef>
            <a:spcAft>
              <a:spcPct val="35000"/>
            </a:spcAft>
            <a:buNone/>
          </a:pPr>
          <a:r>
            <a:rPr lang="en-US" sz="2500" kern="1200" dirty="0"/>
            <a:t>Data growth</a:t>
          </a:r>
        </a:p>
      </dsp:txBody>
      <dsp:txXfrm>
        <a:off x="3544528" y="554882"/>
        <a:ext cx="3426543" cy="1027963"/>
      </dsp:txXfrm>
    </dsp:sp>
    <dsp:sp modelId="{4831D543-74C3-43C9-9924-9A2DB48C08AA}">
      <dsp:nvSpPr>
        <dsp:cNvPr id="0" name=""/>
        <dsp:cNvSpPr/>
      </dsp:nvSpPr>
      <dsp:spPr>
        <a:xfrm>
          <a:off x="3544528" y="1582845"/>
          <a:ext cx="3426543" cy="221360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l" defTabSz="889000">
            <a:lnSpc>
              <a:spcPct val="90000"/>
            </a:lnSpc>
            <a:spcBef>
              <a:spcPct val="0"/>
            </a:spcBef>
            <a:spcAft>
              <a:spcPct val="35000"/>
            </a:spcAft>
            <a:buNone/>
          </a:pPr>
          <a:r>
            <a:rPr lang="en-US" sz="2000" kern="1200" dirty="0"/>
            <a:t>Models must be able to handle an increase in data volume with acceptable report performance</a:t>
          </a:r>
        </a:p>
      </dsp:txBody>
      <dsp:txXfrm>
        <a:off x="3544528" y="1582845"/>
        <a:ext cx="3426543" cy="2213609"/>
      </dsp:txXfrm>
    </dsp:sp>
    <dsp:sp modelId="{0D929F9D-719D-400C-A37E-0BEF48AF132E}">
      <dsp:nvSpPr>
        <dsp:cNvPr id="0" name=""/>
        <dsp:cNvSpPr/>
      </dsp:nvSpPr>
      <dsp:spPr>
        <a:xfrm>
          <a:off x="7078966" y="554882"/>
          <a:ext cx="3426543" cy="102796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1111250">
            <a:lnSpc>
              <a:spcPct val="90000"/>
            </a:lnSpc>
            <a:spcBef>
              <a:spcPct val="0"/>
            </a:spcBef>
            <a:spcAft>
              <a:spcPct val="35000"/>
            </a:spcAft>
            <a:buNone/>
          </a:pPr>
          <a:r>
            <a:rPr lang="en-US" sz="2500" kern="1200" dirty="0"/>
            <a:t>Reduced complexity</a:t>
          </a:r>
        </a:p>
      </dsp:txBody>
      <dsp:txXfrm>
        <a:off x="7078966" y="554882"/>
        <a:ext cx="3426543" cy="1027963"/>
      </dsp:txXfrm>
    </dsp:sp>
    <dsp:sp modelId="{6848655B-7BA9-4787-9488-077BD4B4AE54}">
      <dsp:nvSpPr>
        <dsp:cNvPr id="0" name=""/>
        <dsp:cNvSpPr/>
      </dsp:nvSpPr>
      <dsp:spPr>
        <a:xfrm>
          <a:off x="7078966" y="1582845"/>
          <a:ext cx="3426543" cy="221360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l" defTabSz="889000">
            <a:lnSpc>
              <a:spcPct val="90000"/>
            </a:lnSpc>
            <a:spcBef>
              <a:spcPct val="0"/>
            </a:spcBef>
            <a:spcAft>
              <a:spcPct val="35000"/>
            </a:spcAft>
            <a:buNone/>
          </a:pPr>
          <a:r>
            <a:rPr lang="en-US" sz="2000" kern="1200" dirty="0"/>
            <a:t>Models built with scalability in mind will be less complex and easier to manage</a:t>
          </a:r>
        </a:p>
      </dsp:txBody>
      <dsp:txXfrm>
        <a:off x="7078966" y="1582845"/>
        <a:ext cx="3426543" cy="22136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B6273-6A34-4F0D-BA34-7B5D9F51C19F}">
      <dsp:nvSpPr>
        <dsp:cNvPr id="0" name=""/>
        <dsp:cNvSpPr/>
      </dsp:nvSpPr>
      <dsp:spPr>
        <a:xfrm>
          <a:off x="0" y="1638"/>
          <a:ext cx="11011602" cy="830481"/>
        </a:xfrm>
        <a:prstGeom prst="roundRect">
          <a:avLst>
            <a:gd name="adj" fmla="val 10000"/>
          </a:avLst>
        </a:prstGeom>
        <a:solidFill>
          <a:schemeClr val="bg1">
            <a:lumMod val="95000"/>
          </a:schemeClr>
        </a:solidFill>
        <a:ln w="9525" cap="flat" cmpd="sng" algn="ctr">
          <a:noFill/>
          <a:prstDash val="solid"/>
        </a:ln>
        <a:effectLst/>
      </dsp:spPr>
      <dsp:style>
        <a:lnRef idx="0">
          <a:scrgbClr r="0" g="0" b="0"/>
        </a:lnRef>
        <a:fillRef idx="1">
          <a:scrgbClr r="0" g="0" b="0"/>
        </a:fillRef>
        <a:effectRef idx="0">
          <a:scrgbClr r="0" g="0" b="0"/>
        </a:effectRef>
        <a:fontRef idx="minor"/>
      </dsp:style>
    </dsp:sp>
    <dsp:sp modelId="{A10BE812-A63C-4958-8FAC-787D516011F8}">
      <dsp:nvSpPr>
        <dsp:cNvPr id="0" name=""/>
        <dsp:cNvSpPr/>
      </dsp:nvSpPr>
      <dsp:spPr>
        <a:xfrm>
          <a:off x="251220" y="188496"/>
          <a:ext cx="456764" cy="4567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10938" r="10938"/>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047A34-2891-44CC-90D8-4E83D456DC65}">
      <dsp:nvSpPr>
        <dsp:cNvPr id="0" name=""/>
        <dsp:cNvSpPr/>
      </dsp:nvSpPr>
      <dsp:spPr>
        <a:xfrm>
          <a:off x="959206" y="1638"/>
          <a:ext cx="10052395" cy="830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93" tIns="87893" rIns="87893" bIns="87893" numCol="1" spcCol="1270" anchor="ctr" anchorCtr="0">
          <a:noAutofit/>
        </a:bodyPr>
        <a:lstStyle/>
        <a:p>
          <a:pPr marL="0" lvl="0" indent="0" algn="l" defTabSz="977900">
            <a:lnSpc>
              <a:spcPct val="100000"/>
            </a:lnSpc>
            <a:spcBef>
              <a:spcPct val="0"/>
            </a:spcBef>
            <a:spcAft>
              <a:spcPct val="35000"/>
            </a:spcAft>
            <a:buNone/>
          </a:pPr>
          <a:r>
            <a:rPr lang="en-US" sz="2200" kern="1200" baseline="0">
              <a:solidFill>
                <a:schemeClr val="tx1"/>
              </a:solidFill>
              <a:latin typeface="+mj-lt"/>
              <a:ea typeface="+mn-ea"/>
              <a:cs typeface="+mn-cs"/>
            </a:rPr>
            <a:t>Data source(s)</a:t>
          </a:r>
          <a:endParaRPr lang="en-US" sz="2200" kern="1200">
            <a:solidFill>
              <a:schemeClr val="tx1"/>
            </a:solidFill>
            <a:latin typeface="+mj-lt"/>
            <a:ea typeface="+mn-ea"/>
            <a:cs typeface="+mn-cs"/>
          </a:endParaRPr>
        </a:p>
      </dsp:txBody>
      <dsp:txXfrm>
        <a:off x="959206" y="1638"/>
        <a:ext cx="10052395" cy="830481"/>
      </dsp:txXfrm>
    </dsp:sp>
    <dsp:sp modelId="{1397D6FE-FA2A-4B3F-A300-5AEBFF480CAA}">
      <dsp:nvSpPr>
        <dsp:cNvPr id="0" name=""/>
        <dsp:cNvSpPr/>
      </dsp:nvSpPr>
      <dsp:spPr>
        <a:xfrm>
          <a:off x="0" y="1039740"/>
          <a:ext cx="11011602" cy="830481"/>
        </a:xfrm>
        <a:prstGeom prst="roundRect">
          <a:avLst>
            <a:gd name="adj" fmla="val 10000"/>
          </a:avLst>
        </a:prstGeom>
        <a:solidFill>
          <a:schemeClr val="bg1">
            <a:lumMod val="95000"/>
          </a:schemeClr>
        </a:solidFill>
        <a:ln w="9525" cap="flat" cmpd="sng" algn="ctr">
          <a:noFill/>
          <a:prstDash val="solid"/>
        </a:ln>
        <a:effectLst/>
      </dsp:spPr>
      <dsp:style>
        <a:lnRef idx="0">
          <a:scrgbClr r="0" g="0" b="0"/>
        </a:lnRef>
        <a:fillRef idx="1">
          <a:scrgbClr r="0" g="0" b="0"/>
        </a:fillRef>
        <a:effectRef idx="0">
          <a:scrgbClr r="0" g="0" b="0"/>
        </a:effectRef>
        <a:fontRef idx="minor"/>
      </dsp:style>
    </dsp:sp>
    <dsp:sp modelId="{33EE39FA-67F3-4A1C-B9B5-77D28427DD60}">
      <dsp:nvSpPr>
        <dsp:cNvPr id="0" name=""/>
        <dsp:cNvSpPr/>
      </dsp:nvSpPr>
      <dsp:spPr>
        <a:xfrm>
          <a:off x="251220" y="1226598"/>
          <a:ext cx="456764" cy="4567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9195" r="9195"/>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79087E-6705-4A30-B5B7-753A9F0C6E9E}">
      <dsp:nvSpPr>
        <dsp:cNvPr id="0" name=""/>
        <dsp:cNvSpPr/>
      </dsp:nvSpPr>
      <dsp:spPr>
        <a:xfrm>
          <a:off x="959206" y="1039740"/>
          <a:ext cx="10052395" cy="830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93" tIns="87893" rIns="87893" bIns="87893" numCol="1" spcCol="1270" anchor="ctr" anchorCtr="0">
          <a:noAutofit/>
        </a:bodyPr>
        <a:lstStyle/>
        <a:p>
          <a:pPr marL="0" lvl="0" indent="0" algn="l" defTabSz="977900">
            <a:lnSpc>
              <a:spcPct val="100000"/>
            </a:lnSpc>
            <a:spcBef>
              <a:spcPct val="0"/>
            </a:spcBef>
            <a:spcAft>
              <a:spcPct val="35000"/>
            </a:spcAft>
            <a:buNone/>
          </a:pPr>
          <a:r>
            <a:rPr lang="en-US" sz="2200" kern="1200" baseline="0">
              <a:solidFill>
                <a:schemeClr val="tx1"/>
              </a:solidFill>
              <a:latin typeface="+mj-lt"/>
              <a:ea typeface="+mn-ea"/>
              <a:cs typeface="+mn-cs"/>
            </a:rPr>
            <a:t>Data model</a:t>
          </a:r>
          <a:endParaRPr lang="en-US" sz="2200" kern="1200">
            <a:solidFill>
              <a:schemeClr val="tx1"/>
            </a:solidFill>
            <a:latin typeface="+mj-lt"/>
            <a:ea typeface="+mn-ea"/>
            <a:cs typeface="+mn-cs"/>
          </a:endParaRPr>
        </a:p>
      </dsp:txBody>
      <dsp:txXfrm>
        <a:off x="959206" y="1039740"/>
        <a:ext cx="10052395" cy="830481"/>
      </dsp:txXfrm>
    </dsp:sp>
    <dsp:sp modelId="{2DCA42BB-6AEF-4B20-8581-E6B67968A9E6}">
      <dsp:nvSpPr>
        <dsp:cNvPr id="0" name=""/>
        <dsp:cNvSpPr/>
      </dsp:nvSpPr>
      <dsp:spPr>
        <a:xfrm>
          <a:off x="0" y="2077842"/>
          <a:ext cx="11011602" cy="830481"/>
        </a:xfrm>
        <a:prstGeom prst="roundRect">
          <a:avLst>
            <a:gd name="adj" fmla="val 10000"/>
          </a:avLst>
        </a:prstGeom>
        <a:solidFill>
          <a:schemeClr val="bg1">
            <a:lumMod val="95000"/>
          </a:schemeClr>
        </a:solidFill>
        <a:ln w="9525" cap="flat" cmpd="sng" algn="ctr">
          <a:noFill/>
          <a:prstDash val="solid"/>
        </a:ln>
        <a:effectLst/>
      </dsp:spPr>
      <dsp:style>
        <a:lnRef idx="0">
          <a:scrgbClr r="0" g="0" b="0"/>
        </a:lnRef>
        <a:fillRef idx="1">
          <a:scrgbClr r="0" g="0" b="0"/>
        </a:fillRef>
        <a:effectRef idx="0">
          <a:scrgbClr r="0" g="0" b="0"/>
        </a:effectRef>
        <a:fontRef idx="minor"/>
      </dsp:style>
    </dsp:sp>
    <dsp:sp modelId="{5409395E-AD04-48A4-8A79-878CA1351927}">
      <dsp:nvSpPr>
        <dsp:cNvPr id="0" name=""/>
        <dsp:cNvSpPr/>
      </dsp:nvSpPr>
      <dsp:spPr>
        <a:xfrm>
          <a:off x="251220" y="2264700"/>
          <a:ext cx="456764" cy="4567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ABE72D-CE93-44B0-8FAE-1BD6E43517C3}">
      <dsp:nvSpPr>
        <dsp:cNvPr id="0" name=""/>
        <dsp:cNvSpPr/>
      </dsp:nvSpPr>
      <dsp:spPr>
        <a:xfrm>
          <a:off x="959206" y="2077842"/>
          <a:ext cx="10052395" cy="830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93" tIns="87893" rIns="87893" bIns="87893" numCol="1" spcCol="1270" anchor="ctr" anchorCtr="0">
          <a:noAutofit/>
        </a:bodyPr>
        <a:lstStyle/>
        <a:p>
          <a:pPr marL="0" lvl="0" indent="0" algn="l" defTabSz="977900">
            <a:lnSpc>
              <a:spcPct val="100000"/>
            </a:lnSpc>
            <a:spcBef>
              <a:spcPct val="0"/>
            </a:spcBef>
            <a:spcAft>
              <a:spcPct val="35000"/>
            </a:spcAft>
            <a:buNone/>
          </a:pPr>
          <a:r>
            <a:rPr lang="en-US" sz="2200" kern="1200" baseline="0">
              <a:solidFill>
                <a:schemeClr val="tx1"/>
              </a:solidFill>
              <a:latin typeface="+mj-lt"/>
              <a:ea typeface="+mn-ea"/>
              <a:cs typeface="+mn-cs"/>
            </a:rPr>
            <a:t>Visualizations</a:t>
          </a:r>
          <a:endParaRPr lang="en-US" sz="2200" kern="1200">
            <a:solidFill>
              <a:schemeClr val="tx1"/>
            </a:solidFill>
            <a:latin typeface="+mj-lt"/>
            <a:ea typeface="+mn-ea"/>
            <a:cs typeface="+mn-cs"/>
          </a:endParaRPr>
        </a:p>
      </dsp:txBody>
      <dsp:txXfrm>
        <a:off x="959206" y="2077842"/>
        <a:ext cx="10052395" cy="830481"/>
      </dsp:txXfrm>
    </dsp:sp>
    <dsp:sp modelId="{FB691F45-7F3F-4DB5-8D0A-F4B9F4A882F2}">
      <dsp:nvSpPr>
        <dsp:cNvPr id="0" name=""/>
        <dsp:cNvSpPr/>
      </dsp:nvSpPr>
      <dsp:spPr>
        <a:xfrm>
          <a:off x="0" y="3115943"/>
          <a:ext cx="11011602" cy="830481"/>
        </a:xfrm>
        <a:prstGeom prst="roundRect">
          <a:avLst>
            <a:gd name="adj" fmla="val 10000"/>
          </a:avLst>
        </a:prstGeom>
        <a:solidFill>
          <a:schemeClr val="bg1">
            <a:lumMod val="95000"/>
          </a:schemeClr>
        </a:solidFill>
        <a:ln w="9525" cap="flat" cmpd="sng" algn="ctr">
          <a:noFill/>
          <a:prstDash val="solid"/>
        </a:ln>
        <a:effectLst/>
      </dsp:spPr>
      <dsp:style>
        <a:lnRef idx="0">
          <a:scrgbClr r="0" g="0" b="0"/>
        </a:lnRef>
        <a:fillRef idx="1">
          <a:scrgbClr r="0" g="0" b="0"/>
        </a:fillRef>
        <a:effectRef idx="0">
          <a:scrgbClr r="0" g="0" b="0"/>
        </a:effectRef>
        <a:fontRef idx="minor"/>
      </dsp:style>
    </dsp:sp>
    <dsp:sp modelId="{7C9940A1-6042-4DD7-9D44-7AC102B1DABF}">
      <dsp:nvSpPr>
        <dsp:cNvPr id="0" name=""/>
        <dsp:cNvSpPr/>
      </dsp:nvSpPr>
      <dsp:spPr>
        <a:xfrm>
          <a:off x="251220" y="3302802"/>
          <a:ext cx="456764" cy="4567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3646" b="3646"/>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F19895-27EE-41EC-AE2A-B2B384185C87}">
      <dsp:nvSpPr>
        <dsp:cNvPr id="0" name=""/>
        <dsp:cNvSpPr/>
      </dsp:nvSpPr>
      <dsp:spPr>
        <a:xfrm>
          <a:off x="959206" y="3115943"/>
          <a:ext cx="10052395" cy="830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93" tIns="87893" rIns="87893" bIns="87893" numCol="1" spcCol="1270" anchor="ctr" anchorCtr="0">
          <a:noAutofit/>
        </a:bodyPr>
        <a:lstStyle/>
        <a:p>
          <a:pPr marL="0" lvl="0" indent="0" algn="l" defTabSz="977900">
            <a:lnSpc>
              <a:spcPct val="100000"/>
            </a:lnSpc>
            <a:spcBef>
              <a:spcPct val="0"/>
            </a:spcBef>
            <a:spcAft>
              <a:spcPct val="35000"/>
            </a:spcAft>
            <a:buNone/>
          </a:pPr>
          <a:r>
            <a:rPr lang="en-US" sz="2200" kern="1200" baseline="0">
              <a:solidFill>
                <a:schemeClr val="tx1"/>
              </a:solidFill>
              <a:latin typeface="+mj-lt"/>
              <a:ea typeface="+mn-ea"/>
              <a:cs typeface="+mn-cs"/>
            </a:rPr>
            <a:t>Environment</a:t>
          </a:r>
          <a:endParaRPr lang="en-US" sz="2200" kern="1200">
            <a:solidFill>
              <a:schemeClr val="tx1"/>
            </a:solidFill>
            <a:latin typeface="+mj-lt"/>
            <a:ea typeface="+mn-ea"/>
            <a:cs typeface="+mn-cs"/>
          </a:endParaRPr>
        </a:p>
      </dsp:txBody>
      <dsp:txXfrm>
        <a:off x="959206" y="3115943"/>
        <a:ext cx="10052395" cy="8304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11/18/2024 11:14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11/18/2024 11:13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analysis-services/analysis-services-overview"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power-bi/enterprise/service-premium-what-is#size-consideration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power-bi/enterprise/service-admin-premium-monitor-capacity" TargetMode="External"/><Relationship Id="rId5" Type="http://schemas.openxmlformats.org/officeDocument/2006/relationships/hyperlink" Target="/power-bi/enterprise/service-premium-what-is#capacity-nodes" TargetMode="External"/><Relationship Id="rId4" Type="http://schemas.openxmlformats.org/officeDocument/2006/relationships/hyperlink" Target="/power-bi/enterprise/service-premium-large-model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power-bi/guidance/star-schema"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power-bi/connect-data/desktop-assume-referential-integrity" TargetMode="External"/><Relationship Id="rId5" Type="http://schemas.openxmlformats.org/officeDocument/2006/relationships/hyperlink" Target="https://docs.microsoft.com/en-us/power-query/power-query-folding" TargetMode="External"/><Relationship Id="rId4" Type="http://schemas.openxmlformats.org/officeDocument/2006/relationships/hyperlink" Target="https://docs.microsoft.com/en-us/power-bi/guidance/auto-date-time"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power-bi/enterprise/service-premium-what-i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microsoft.com/en-us/power-bi/create-reports/service-export-to-pbix#limitations-when-downloading-a-pbix-from-a-datase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power-bi/enterprise/aggregations-auto"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power-bi/guidance/star-schem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dax/parent-and-child-functions-dax"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learn.microsoft.com/en-us/dax/treatas-function-dax" TargetMode="External"/><Relationship Id="rId3" Type="http://schemas.openxmlformats.org/officeDocument/2006/relationships/hyperlink" Target="https://learn.microsoft.com/en-us/dax/related-function-dax" TargetMode="External"/><Relationship Id="rId7" Type="http://schemas.openxmlformats.org/officeDocument/2006/relationships/hyperlink" Target="https://learn.microsoft.com/en-us/dax/combinevalues-function-dax"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learn.microsoft.com/en-us/dax/crossfilter-function-dax" TargetMode="External"/><Relationship Id="rId5" Type="http://schemas.openxmlformats.org/officeDocument/2006/relationships/hyperlink" Target="https://learn.microsoft.com/en-us/dax/userelationship-function-dax" TargetMode="External"/><Relationship Id="rId4" Type="http://schemas.openxmlformats.org/officeDocument/2006/relationships/hyperlink" Target="https://learn.microsoft.com/en-us/dax/relatedtable-function-dax"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power-bi/guidance/star-schema" TargetMode="External"/><Relationship Id="rId7" Type="http://schemas.openxmlformats.org/officeDocument/2006/relationships/hyperlink" Target="https://docs.microsoft.com/en-us/dax/customdata-function-dax"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docs.microsoft.com/en-us/dax/userprincipalname-function-dax" TargetMode="External"/><Relationship Id="rId5" Type="http://schemas.openxmlformats.org/officeDocument/2006/relationships/hyperlink" Target="https://docs.microsoft.com/en-us/dax/username-function-dax" TargetMode="External"/><Relationship Id="rId4" Type="http://schemas.openxmlformats.org/officeDocument/2006/relationships/hyperlink" Target="https://docs.microsoft.com/en-us/power-bi/transform-model/desktop-relationships-understand"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analysis-services/instances/use-dynamic-management-views-dmvs-to-monitor-analysis-services"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docs.microsoft.com/en-us/power-bi/enterprise/service-premium-connect-tools"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 and guidance.</a:t>
            </a:r>
          </a:p>
          <a:p>
            <a:endParaRPr lang="en-US" dirty="0"/>
          </a:p>
          <a:p>
            <a:r>
              <a:rPr lang="en-US" dirty="0"/>
              <a:t>This space has been left deliberately blank</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11/18/2024 11:13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All data analysts will have to deal with time. Dates are important, so we highly recommend that you create or import a dates table. This approach will help make date and time calculations much simpler in DAX.</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While some time calculations are simple to do in DAX, others are more difficult. For instance, this screenshot shows what happens if you want to display a running total.</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Notice that the totals increment for each month but then reset when the year changes. In other programming languages, this result can be fairly complicated, often involving several variables and looping through code. </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DAX makes this process fairly simple, for example, working with time to compare your current sales with the sales of a previous time period. For instance, if you want to see the total sales of the month next to the total sales of the prior month  using the DAX CALCULATE()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measure uses the CALCULATE function, indicating that you're overriding the context to evaluate this expression the way that you want to. You're summing Total Price, as you've been doing throughout this module. For the second argument, you're using PREVIOUSMONTH for the override, which tells Power BI that, no matter what month is the default, the system should override it to be the previous month.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&lt;CLICK&gt;</a:t>
            </a:r>
          </a:p>
          <a:p>
            <a:pPr algn="l"/>
            <a:r>
              <a:rPr lang="en-US" b="0" i="0" dirty="0">
                <a:effectLst/>
                <a:latin typeface="Segoe UI Light" panose="020B0502040204020203" pitchFamily="34" charset="0"/>
                <a:cs typeface="Segoe UI Light" panose="020B0502040204020203" pitchFamily="34" charset="0"/>
              </a:rPr>
              <a:t>Now see the new visual using the DAX measure. When you examine the months side-by-side, notice that the total sales for July compared to the total sales for June. Now you can also calculate the difference between current and previous months. </a:t>
            </a:r>
            <a:endParaRPr lang="en-US" b="0" i="0" dirty="0">
              <a:solidFill>
                <a:srgbClr val="D4D4D4"/>
              </a:solidFill>
              <a:effectLst/>
              <a:latin typeface="Segoe UI Light" panose="020B0502040204020203" pitchFamily="34" charset="0"/>
              <a:cs typeface="Segoe UI Light" panose="020B0502040204020203" pitchFamily="34" charset="0"/>
            </a:endParaRP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65449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 calculated column in Power BI is an extension of a table that uses a DAX formula to evaluate values for each row. It allows you to augment the data from different sources by creating a column that didn't originally exist.</a:t>
            </a:r>
          </a:p>
          <a:p>
            <a:pPr algn="l"/>
            <a:endParaRPr lang="en-US" dirty="0"/>
          </a:p>
          <a:p>
            <a:pPr algn="l"/>
            <a:r>
              <a:rPr lang="en-US" dirty="0"/>
              <a:t>For example, let's say you have a sales transaction table with columns like Order ID, Product ID, Quantity, and Unit Price. However, there's no column for the total sales amount per order. Using DAX, you can create a calculated column called Total Price by multiplying the Quantity and Unit Price values for each row.</a:t>
            </a:r>
          </a:p>
          <a:p>
            <a:pPr algn="l"/>
            <a:endParaRPr lang="en-US" dirty="0"/>
          </a:p>
          <a:p>
            <a:pPr algn="l"/>
            <a:r>
              <a:rPr lang="en-US" dirty="0"/>
              <a:t>To create a calculated column, select the ellipsis (...) button on the table in the Data pane and choose New column. Replace the default "Column =" text with the desired DAX expression, like:</a:t>
            </a:r>
          </a:p>
          <a:p>
            <a:pPr lvl="1"/>
            <a:r>
              <a:rPr lang="en-US" dirty="0"/>
              <a:t> </a:t>
            </a:r>
            <a:r>
              <a:rPr lang="en-US" b="1" dirty="0"/>
              <a:t>Total Price = 'Sales OrderDetails'[Quantity] * 'Sales OrderDetails'[Unit Price]</a:t>
            </a:r>
          </a:p>
          <a:p>
            <a:pPr algn="l"/>
            <a:endParaRPr lang="en-US" dirty="0"/>
          </a:p>
          <a:p>
            <a:pPr algn="l"/>
            <a:r>
              <a:rPr lang="en-US" dirty="0"/>
              <a:t>Calculated columns are a type of custom column. You can create custom columns in three ways: in the source query, using Power Query, or by using DAX in Power BI.</a:t>
            </a:r>
          </a:p>
          <a:p>
            <a:pPr algn="l"/>
            <a:endParaRPr lang="en-US" dirty="0"/>
          </a:p>
          <a:p>
            <a:pPr algn="l"/>
            <a:r>
              <a:rPr lang="en-US" dirty="0"/>
              <a:t>Creating a calculated column in Power BI using DAX doesn't require semantic model refresh to see the changes, unlike the other methods. However, it's important to limit use of calculated columns due to potential performance impacts and increased data refresh time when dealing with large semantic models.</a:t>
            </a:r>
          </a:p>
          <a:p>
            <a:endParaRPr lang="en-US" dirty="0"/>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85963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Calculated tables in Power BI are tables that are created based on DAX expressions or calculations. Unlike regular tables that store data, calculated tables are generated on the fly during query execution based on the defined DAX expressions. Calculated tables can be created manually by writing DAX expressions or by utilizing functions like CALENDARAUTO, as shown on this slide.</a:t>
            </a:r>
          </a:p>
          <a:p>
            <a:endParaRPr lang="en-US" dirty="0"/>
          </a:p>
          <a:p>
            <a:r>
              <a:rPr lang="en-US" dirty="0"/>
              <a:t>Calculated tables can be used to extend or enhance the data model by incorporating additional columns or performing complex calculations. They are useful in scenarios where you need to generate new tables based on existing data or perform calculations that are not easily achieved using regular measures.</a:t>
            </a:r>
          </a:p>
          <a:p>
            <a:endParaRPr lang="en-US" dirty="0"/>
          </a:p>
          <a:p>
            <a:r>
              <a:rPr lang="en-US" dirty="0"/>
              <a:t>By leveraging calculated tables, you can provide more flexibility and analytical capabilities to your reports and dashboards.</a:t>
            </a: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74057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fundamental difference between a calculated column and a measure is that a calculated column creates a value for each row in a table. For this reason, the calculated column can only operate over columns that exist in the same table. For example, if the table has 1,000 rows, it will have 1,000 values in the calculated column.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Calculated column values are stored in the Power BI .pbix file. Each calculated column will increase the space that is used in that file and potentially increase the refresh time.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on demand. Power BI calculates the correct value when the user requests it. When you previously dragged the Total Sales measure onto the report, Power BI calculated the correct total and displayed the visual. Measures do not add to the overall disk space of the Power BI .pbix file.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based on the filters that are used by the report user. These filters combine to create the filter context.</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Ideally, you will create measures as needed. If you need a persisted column, consider creating a column in Power Query before choosing a calculated column for model optimization. That’s not to say that calculated columns are invaluable but use them sparingly.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0699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0655A-F786-5625-0FFD-DD4B7FA94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3C9A70-B742-4DED-EAA5-7E8C03CDBB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45E2D-DFAB-4439-0044-D55D75FDE7B0}"/>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https://aka.ms/mslearn-fabric-dax</a:t>
            </a:r>
          </a:p>
        </p:txBody>
      </p:sp>
      <p:sp>
        <p:nvSpPr>
          <p:cNvPr id="4" name="Header Placeholder 3">
            <a:extLst>
              <a:ext uri="{FF2B5EF4-FFF2-40B4-BE49-F238E27FC236}">
                <a16:creationId xmlns:a16="http://schemas.microsoft.com/office/drawing/2014/main" id="{83149CF4-7026-3456-51ED-F75868D16AE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DC41B0C-B0D7-AF9C-121D-6EAAFFA8B25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29F14F4-9A2A-00B2-9639-2D8897EF54E0}"/>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11811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586123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0467-866B-2B94-E488-F2D2AD70F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CCC5B-7A14-AEEB-190B-C6B14CB52C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D58BA-ED35-7A84-27A8-DB054D3DAFEB}"/>
              </a:ext>
            </a:extLst>
          </p:cNvPr>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a:extLst>
              <a:ext uri="{FF2B5EF4-FFF2-40B4-BE49-F238E27FC236}">
                <a16:creationId xmlns:a16="http://schemas.microsoft.com/office/drawing/2014/main" id="{979043CB-C54B-755B-6391-1036B066DBC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A956200-4B02-FC67-1499-25E46A859A5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A2FE65EB-CD65-9C19-554E-28CE3ACF50F0}"/>
              </a:ext>
            </a:extLst>
          </p:cNvPr>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6777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0" i="0" u="none" strike="noStrike" dirty="0">
                <a:solidFill>
                  <a:srgbClr val="000000"/>
                </a:solidFill>
                <a:effectLst/>
                <a:latin typeface="Calibri" panose="020F0502020204030204" pitchFamily="34" charset="0"/>
              </a:rPr>
              <a:t>https://aka.ms/fabric-scalable-models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0" i="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0" i="0"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0" i="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0" i="0" dirty="0"/>
              <a:t>The estimated time to present these slides is 75 minutes.</a:t>
            </a:r>
            <a:br>
              <a:rPr lang="en-US" sz="800" b="0" i="0"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9872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0" i="0" dirty="0">
                <a:solidFill>
                  <a:srgbClr val="E6E6E6"/>
                </a:solidFill>
                <a:effectLst/>
                <a:latin typeface="Segoe UI" panose="020B0502040204020203" pitchFamily="34" charset="0"/>
              </a:rPr>
              <a:t>Perhaps you've heard that Power BI can seamlessly handle trillions of rows of data, but you're not able to accomplish that in your own Power BI tenant. Working with high volume and large-scale data can be done in Fabric and Power BI with the right groundwork in place.</a:t>
            </a:r>
          </a:p>
          <a:p>
            <a:pPr algn="l"/>
            <a:endParaRPr lang="en-US" b="0" i="0" dirty="0">
              <a:solidFill>
                <a:srgbClr val="E6E6E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This section covers data modeling best practices and Microsoft Fabric features to design scalable semantic models. </a:t>
            </a:r>
            <a:r>
              <a:rPr lang="en-US" b="0" i="1" dirty="0">
                <a:solidFill>
                  <a:srgbClr val="161616"/>
                </a:solidFill>
                <a:effectLst/>
                <a:latin typeface="Segoe UI" panose="020B0502040204020203" pitchFamily="34" charset="0"/>
              </a:rPr>
              <a:t>Large- or enterprise-scale</a:t>
            </a:r>
            <a:r>
              <a:rPr lang="en-US" b="0" i="0" dirty="0">
                <a:solidFill>
                  <a:srgbClr val="161616"/>
                </a:solidFill>
                <a:effectLst/>
                <a:latin typeface="Segoe UI" panose="020B0502040204020203" pitchFamily="34" charset="0"/>
              </a:rPr>
              <a:t> data refers to table sizes from hundreds of thousands to millions of rows.</a:t>
            </a:r>
          </a:p>
          <a:p>
            <a:pPr marL="0" indent="0">
              <a:buNone/>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By the end, you'll be able to choose a model framework, design a star schema, and apply best practices to create a semantic model optimized for large-scale data analytics with Power BI.</a:t>
            </a:r>
          </a:p>
          <a:p>
            <a:pPr marL="0" indent="0">
              <a:buNone/>
            </a:pP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extLst>
      <p:ext uri="{BB962C8B-B14F-4D97-AF65-F5344CB8AC3E}">
        <p14:creationId xmlns:p14="http://schemas.microsoft.com/office/powerpoint/2010/main" val="2035925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One of the keys to manageable, performant solutions with large data is good model design. We'll discuss model scalability, why it's important, and what tools exist in Power BI to help you and your team accomplish your goals.</a:t>
            </a:r>
            <a:br>
              <a:rPr lang="en-US" b="0" i="0" dirty="0">
                <a:solidFill>
                  <a:srgbClr val="E6E6E6"/>
                </a:solidFill>
                <a:effectLst/>
                <a:latin typeface="Segoe UI" panose="020B0502040204020203" pitchFamily="34" charset="0"/>
              </a:rPr>
            </a:br>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What is enterprise or large-scale data?</a:t>
            </a:r>
            <a:br>
              <a:rPr lang="en-US" b="1" i="0" dirty="0">
                <a:solidFill>
                  <a:srgbClr val="E6E6E6"/>
                </a:solidFill>
                <a:effectLst/>
                <a:latin typeface="Segoe UI" panose="020B0502040204020203" pitchFamily="34" charset="0"/>
              </a:rPr>
            </a:br>
            <a:endParaRPr lang="en-US" b="1"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Before we talk through scalability, let's define what we're talking about. Enterprise-scale data is data that is massive, complex, diverse, rapid, and valuable. It requires a unified data platform that can handle all the aspects of data analytics, from data movement to data science, in a scalable and cost-effective way. Microsoft Fabric is such a platform, which offers a lake-centric data warehouse, a serverless data integration service, and a comprehensive suite of data engineering and data science tools.</a:t>
            </a:r>
            <a:br>
              <a:rPr lang="en-US" b="0" i="0" dirty="0">
                <a:solidFill>
                  <a:srgbClr val="E6E6E6"/>
                </a:solidFill>
                <a:effectLst/>
                <a:latin typeface="Segoe UI" panose="020B0502040204020203" pitchFamily="34" charset="0"/>
              </a:rPr>
            </a:b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If you're familiar with working with enterprise data, it may be helpful to understand that Power BI is the next generation of Analysis Services. It's the same technology under the hood of Analysis Services and Power BI semantic models, the </a:t>
            </a:r>
            <a:r>
              <a:rPr lang="en-US" b="0" i="0" u="none" strike="noStrike" dirty="0" err="1">
                <a:solidFill>
                  <a:srgbClr val="E6E6E6"/>
                </a:solidFill>
                <a:effectLst/>
                <a:latin typeface="Segoe UI" panose="020B0502040204020203" pitchFamily="34" charset="0"/>
                <a:hlinkClick r:id="rId3"/>
              </a:rPr>
              <a:t>VertiPaq</a:t>
            </a:r>
            <a:r>
              <a:rPr lang="en-US" b="0" i="0" u="none" strike="noStrike" dirty="0">
                <a:solidFill>
                  <a:srgbClr val="E6E6E6"/>
                </a:solidFill>
                <a:effectLst/>
                <a:latin typeface="Segoe UI" panose="020B0502040204020203" pitchFamily="34" charset="0"/>
                <a:hlinkClick r:id="rId3"/>
              </a:rPr>
              <a:t> engine</a:t>
            </a:r>
            <a:r>
              <a:rPr lang="en-US" b="0" i="0" dirty="0">
                <a:solidFill>
                  <a:srgbClr val="E6E6E6"/>
                </a:solidFill>
                <a:effectLst/>
                <a:latin typeface="Segoe UI" panose="020B0502040204020203" pitchFamily="34" charset="0"/>
              </a:rPr>
              <a:t>.</a:t>
            </a:r>
            <a:br>
              <a:rPr lang="en-US" b="0" i="0" dirty="0">
                <a:solidFill>
                  <a:srgbClr val="E6E6E6"/>
                </a:solidFill>
                <a:effectLst/>
                <a:latin typeface="Segoe UI" panose="020B0502040204020203" pitchFamily="34" charset="0"/>
              </a:rPr>
            </a:br>
            <a:br>
              <a:rPr lang="en-US" b="0" i="0" dirty="0">
                <a:solidFill>
                  <a:srgbClr val="E6E6E6"/>
                </a:solidFill>
                <a:effectLst/>
                <a:latin typeface="Segoe UI" panose="020B0502040204020203" pitchFamily="34" charset="0"/>
              </a:rPr>
            </a:br>
            <a:endParaRPr lang="en-US" b="0" i="0" dirty="0">
              <a:solidFill>
                <a:srgbClr val="E6E6E6"/>
              </a:solidFill>
              <a:effectLst/>
              <a:latin typeface="Segoe UI" panose="020B0502040204020203" pitchFamily="34" charset="0"/>
            </a:endParaRP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9390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https://aka.ms/power-bi-measures</a:t>
            </a:r>
          </a:p>
          <a:p>
            <a:endParaRPr lang="en-US" dirty="0"/>
          </a:p>
          <a:p>
            <a:r>
              <a:rPr lang="en-US" dirty="0"/>
              <a:t>Before delivering this presentation, review the associated module on Microsoft Learn.</a:t>
            </a:r>
          </a:p>
          <a:p>
            <a:endParaRPr lang="en-US" dirty="0"/>
          </a:p>
          <a:p>
            <a:r>
              <a:rPr lang="en-US" dirty="0"/>
              <a:t>The estimated time to present these slides is 45 minutes.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70265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Scalability in this context refers to building data models that can handle growth in the volume of data. A data model that ingests thousands of rows of data may grow to millions of rows over time, and the model must be designed to accommodate such growth. It's important to consider that your data will grow and/or change, which increases complexity.</a:t>
            </a:r>
          </a:p>
          <a:p>
            <a:endParaRPr lang="en-US" dirty="0"/>
          </a:p>
          <a:p>
            <a:pPr>
              <a:spcBef>
                <a:spcPct val="43750"/>
              </a:spcBef>
              <a:spcAft>
                <a:spcPct val="43750"/>
              </a:spcAft>
            </a:pPr>
            <a:r>
              <a:rPr lang="en-US" dirty="0"/>
              <a:t>Scalability must be at the forefront in enterprise solutions to ensure:</a:t>
            </a:r>
          </a:p>
          <a:p>
            <a:endParaRPr lang="en-US" dirty="0"/>
          </a:p>
          <a:p>
            <a:r>
              <a:rPr lang="en-US" dirty="0"/>
              <a:t>Flexibility - models need to be able to accommodate change</a:t>
            </a:r>
          </a:p>
          <a:p>
            <a:endParaRPr lang="en-US" dirty="0"/>
          </a:p>
          <a:p>
            <a:r>
              <a:rPr lang="en-US" dirty="0"/>
              <a:t>Data growth - models must be able to handle an increase in data volume with acceptable report performance</a:t>
            </a:r>
          </a:p>
          <a:p>
            <a:endParaRPr lang="en-US" dirty="0"/>
          </a:p>
          <a:p>
            <a:r>
              <a:rPr lang="en-US" dirty="0"/>
              <a:t>Reduced complexity - models built with scalability in mind will be less complex and easier to manage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283694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Beyond the data model, Microsoft Fabric was designed specifically for enterprise deployments. Premium/Fabric capacity offers greater storage capacity and allows for larger individual semantic models depending on the </a:t>
            </a:r>
            <a:r>
              <a:rPr lang="en-US" dirty="0">
                <a:hlinkClick r:id="rId3"/>
              </a:rPr>
              <a:t>SKU</a:t>
            </a:r>
            <a:r>
              <a:rPr lang="en-US" dirty="0"/>
              <a:t>. Implementing the Fabric only </a:t>
            </a:r>
            <a:r>
              <a:rPr lang="en-US" dirty="0">
                <a:hlinkClick r:id="rId4"/>
              </a:rPr>
              <a:t>large semantic model storage feature</a:t>
            </a:r>
            <a:r>
              <a:rPr lang="en-US" dirty="0"/>
              <a:t> (https://learn.microsoft.com/power-bi/enterprise/service-premium-large-models) enables data to grow beyond the Power BI desktop (.pbix) file size limitations.</a:t>
            </a:r>
          </a:p>
          <a:p>
            <a:endParaRPr lang="en-US" dirty="0"/>
          </a:p>
          <a:p>
            <a:pPr>
              <a:spcBef>
                <a:spcPct val="43750"/>
              </a:spcBef>
              <a:spcAft>
                <a:spcPct val="43750"/>
              </a:spcAft>
            </a:pPr>
            <a:r>
              <a:rPr lang="en-US" dirty="0"/>
              <a:t>Another important consideration in designing for scalability using Fabric is </a:t>
            </a:r>
            <a:r>
              <a:rPr lang="en-US" dirty="0">
                <a:hlinkClick r:id="rId5"/>
              </a:rPr>
              <a:t>choosing the right capacity</a:t>
            </a:r>
            <a:r>
              <a:rPr lang="en-US" dirty="0"/>
              <a:t>. You'll need to work with your Fabric administrator to determine which licensing SKU is available to you. If you're having performance issues in Fabric capacity, </a:t>
            </a:r>
            <a:r>
              <a:rPr lang="en-US" b="1" dirty="0"/>
              <a:t>work first to optimize your model, </a:t>
            </a:r>
            <a:r>
              <a:rPr lang="en-US" dirty="0"/>
              <a:t>and then work with your Power BI administrator to </a:t>
            </a:r>
            <a:r>
              <a:rPr lang="en-US" dirty="0">
                <a:hlinkClick r:id="rId6"/>
              </a:rPr>
              <a:t>monitor Fabric capacities</a:t>
            </a:r>
            <a:r>
              <a:rPr lang="en-US" dirty="0"/>
              <a:t>.</a:t>
            </a:r>
          </a:p>
          <a:p>
            <a:endParaRPr lang="en-US" dirty="0"/>
          </a:p>
          <a:p>
            <a:pPr>
              <a:spcBef>
                <a:spcPct val="43750"/>
              </a:spcBef>
              <a:spcAft>
                <a:spcPct val="43750"/>
              </a:spcAft>
            </a:pPr>
            <a:r>
              <a:rPr lang="en-US" dirty="0"/>
              <a:t>At the most basic level, it's important to understand that Fabric/Premium capacities require sufficient memory for processing. You'll need to double the amount of RAM to process your data model refresh. For example, if you have a 40-GB semantic model, you'll need </a:t>
            </a:r>
            <a:r>
              <a:rPr lang="en-US" i="1" dirty="0"/>
              <a:t>at least</a:t>
            </a:r>
            <a:r>
              <a:rPr lang="en-US" dirty="0"/>
              <a:t> 80-GB of memory available in the capacity.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77616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7886700"/>
          </a:xfrm>
        </p:spPr>
        <p:txBody>
          <a:bodyPr/>
          <a:lstStyle/>
          <a:p>
            <a:pPr algn="l">
              <a:lnSpc>
                <a:spcPct val="100000"/>
              </a:lnSpc>
              <a:spcAft>
                <a:spcPts val="600"/>
              </a:spcAft>
            </a:pPr>
            <a:r>
              <a:rPr lang="en-US" b="0" i="0" dirty="0">
                <a:solidFill>
                  <a:srgbClr val="161616"/>
                </a:solidFill>
                <a:effectLst/>
                <a:latin typeface="Segoe UI" panose="020B0502040204020203" pitchFamily="34" charset="0"/>
              </a:rPr>
              <a:t>Build slide. Explain the three different modes shown, and then click to also explain Composite mode.</a:t>
            </a:r>
          </a:p>
          <a:p>
            <a:pPr algn="l">
              <a:lnSpc>
                <a:spcPct val="100000"/>
              </a:lnSpc>
              <a:spcAft>
                <a:spcPts val="600"/>
              </a:spcAft>
            </a:pPr>
            <a:endParaRPr lang="en-US" b="0" i="0" dirty="0">
              <a:solidFill>
                <a:srgbClr val="161616"/>
              </a:solidFill>
              <a:effectLst/>
              <a:latin typeface="Segoe UI" panose="020B0502040204020203" pitchFamily="34" charset="0"/>
            </a:endParaRPr>
          </a:p>
          <a:p>
            <a:pPr algn="l">
              <a:lnSpc>
                <a:spcPct val="100000"/>
              </a:lnSpc>
              <a:spcAft>
                <a:spcPts val="600"/>
              </a:spcAft>
            </a:pPr>
            <a:r>
              <a:rPr lang="en-US" b="0" i="0" dirty="0">
                <a:solidFill>
                  <a:srgbClr val="161616"/>
                </a:solidFill>
                <a:effectLst/>
                <a:latin typeface="Segoe UI" panose="020B0502040204020203" pitchFamily="34" charset="0"/>
              </a:rPr>
              <a:t>When designing a scalable semantic model, selecting the appropriate storage mode is crucial. Depending on your data source, you have four options: </a:t>
            </a:r>
            <a:r>
              <a:rPr lang="en-US" b="0" i="1" dirty="0">
                <a:solidFill>
                  <a:srgbClr val="161616"/>
                </a:solidFill>
                <a:effectLst/>
                <a:latin typeface="Segoe UI" panose="020B0502040204020203" pitchFamily="34" charset="0"/>
              </a:rPr>
              <a:t>Import</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DirectQuery</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Direct Lake</a:t>
            </a:r>
            <a:r>
              <a:rPr lang="en-US" b="0" i="0" dirty="0">
                <a:solidFill>
                  <a:srgbClr val="161616"/>
                </a:solidFill>
                <a:effectLst/>
                <a:latin typeface="Segoe UI" panose="020B0502040204020203" pitchFamily="34" charset="0"/>
              </a:rPr>
              <a:t>, and </a:t>
            </a:r>
            <a:r>
              <a:rPr lang="en-US" b="0" i="1" dirty="0">
                <a:solidFill>
                  <a:srgbClr val="161616"/>
                </a:solidFill>
                <a:effectLst/>
                <a:latin typeface="Segoe UI" panose="020B0502040204020203" pitchFamily="34" charset="0"/>
              </a:rPr>
              <a:t>Composite model</a:t>
            </a:r>
            <a:r>
              <a:rPr lang="en-US" b="0" i="0" dirty="0">
                <a:solidFill>
                  <a:srgbClr val="161616"/>
                </a:solidFill>
                <a:effectLst/>
                <a:latin typeface="Segoe UI" panose="020B0502040204020203" pitchFamily="34" charset="0"/>
              </a:rPr>
              <a:t>. Each mode has its own advantages and considerations to ensure optimal performance and scalability.</a:t>
            </a:r>
          </a:p>
          <a:p>
            <a:pPr algn="l">
              <a:lnSpc>
                <a:spcPct val="100000"/>
              </a:lnSpc>
              <a:spcAft>
                <a:spcPts val="600"/>
              </a:spcAft>
            </a:pPr>
            <a:endParaRPr lang="en-US" b="1" i="0" dirty="0">
              <a:solidFill>
                <a:srgbClr val="161616"/>
              </a:solidFill>
              <a:effectLst/>
              <a:latin typeface="Segoe UI" panose="020B0502040204020203" pitchFamily="34" charset="0"/>
            </a:endParaRPr>
          </a:p>
          <a:p>
            <a:pPr algn="l">
              <a:lnSpc>
                <a:spcPct val="100000"/>
              </a:lnSpc>
              <a:spcAft>
                <a:spcPts val="600"/>
              </a:spcAft>
            </a:pPr>
            <a:r>
              <a:rPr lang="en-US" b="1" i="0" dirty="0">
                <a:solidFill>
                  <a:srgbClr val="161616"/>
                </a:solidFill>
                <a:effectLst/>
                <a:latin typeface="Segoe UI" panose="020B0502040204020203" pitchFamily="34" charset="0"/>
              </a:rPr>
              <a:t>Import</a:t>
            </a:r>
            <a:r>
              <a:rPr lang="en-US" b="0" i="0" dirty="0">
                <a:solidFill>
                  <a:srgbClr val="161616"/>
                </a:solidFill>
                <a:effectLst/>
                <a:latin typeface="Segoe UI" panose="020B0502040204020203" pitchFamily="34" charset="0"/>
              </a:rPr>
              <a:t> involves importing and storing data within Power BI, offering the most flexibility and fastest performance. However, it requires periodic refreshes to keep the data current, meaning the data is only as up-to-date as the last refresh.</a:t>
            </a:r>
          </a:p>
          <a:p>
            <a:pPr algn="l">
              <a:lnSpc>
                <a:spcPct val="100000"/>
              </a:lnSpc>
              <a:spcAft>
                <a:spcPts val="600"/>
              </a:spcAft>
            </a:pPr>
            <a:r>
              <a:rPr lang="en-US" b="0" i="0" dirty="0">
                <a:solidFill>
                  <a:srgbClr val="161616"/>
                </a:solidFill>
                <a:effectLst/>
                <a:latin typeface="Segoe UI" panose="020B0502040204020203" pitchFamily="34" charset="0"/>
              </a:rPr>
              <a:t>Guidance for Import models also applies to the other storage modes. You should always choose Import, if your model allows. The primary goal is to reduce how much data you bring into the semantic model and how many transformations are performed within Power BI. </a:t>
            </a:r>
          </a:p>
          <a:p>
            <a:pPr algn="l">
              <a:lnSpc>
                <a:spcPct val="100000"/>
              </a:lnSpc>
              <a:spcAft>
                <a:spcPts val="600"/>
              </a:spcAft>
            </a:pPr>
            <a:r>
              <a:rPr lang="en-US" b="1" i="0" dirty="0">
                <a:solidFill>
                  <a:srgbClr val="161616"/>
                </a:solidFill>
                <a:effectLst/>
                <a:latin typeface="Segoe UI" panose="020B0502040204020203" pitchFamily="34" charset="0"/>
              </a:rPr>
              <a:t>Optimization tips</a:t>
            </a:r>
            <a:r>
              <a:rPr lang="en-US" b="0" i="0" dirty="0">
                <a:solidFill>
                  <a:srgbClr val="161616"/>
                </a:solidFill>
                <a:effectLst/>
                <a:latin typeface="Segoe UI" panose="020B0502040204020203" pitchFamily="34" charset="0"/>
              </a:rPr>
              <a:t>:</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Connect to views instead of tables when working with relational databases.</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Only include necessary tables, rows, and columns.</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Consider partitioning and incremental refresh to avoid loading unnecessary data.</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Use appropriate data types, such as integer for ID columns instead of string.</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Ensure query folding, which reduces the work done within the Power BI engine.</a:t>
            </a:r>
          </a:p>
          <a:p>
            <a:pPr algn="l">
              <a:lnSpc>
                <a:spcPct val="100000"/>
              </a:lnSpc>
              <a:spcAft>
                <a:spcPts val="600"/>
              </a:spcAft>
            </a:pPr>
            <a:endParaRPr lang="en-US" b="1" i="0" dirty="0">
              <a:solidFill>
                <a:srgbClr val="161616"/>
              </a:solidFill>
              <a:effectLst/>
              <a:latin typeface="Segoe UI" panose="020B0502040204020203" pitchFamily="34" charset="0"/>
            </a:endParaRPr>
          </a:p>
          <a:p>
            <a:pPr algn="l">
              <a:lnSpc>
                <a:spcPct val="100000"/>
              </a:lnSpc>
              <a:spcAft>
                <a:spcPts val="600"/>
              </a:spcAft>
            </a:pPr>
            <a:r>
              <a:rPr lang="en-US" b="1" i="0" dirty="0">
                <a:solidFill>
                  <a:srgbClr val="161616"/>
                </a:solidFill>
                <a:effectLst/>
                <a:latin typeface="Segoe UI" panose="020B0502040204020203" pitchFamily="34" charset="0"/>
              </a:rPr>
              <a:t>DirectQuery</a:t>
            </a:r>
            <a:r>
              <a:rPr lang="en-US" b="0" i="0" dirty="0">
                <a:solidFill>
                  <a:srgbClr val="161616"/>
                </a:solidFill>
                <a:effectLst/>
                <a:latin typeface="Segoe UI" panose="020B0502040204020203" pitchFamily="34" charset="0"/>
              </a:rPr>
              <a:t> allows you to query data directly from the source without storing it in Power BI, making it ideal for handling large volumes of data and near real-time data delivery. However, it has slower performance compared to Import Mode and offers limited modeling capabilities.</a:t>
            </a:r>
          </a:p>
          <a:p>
            <a:pPr algn="l">
              <a:lnSpc>
                <a:spcPct val="100000"/>
              </a:lnSpc>
              <a:spcAft>
                <a:spcPts val="600"/>
              </a:spcAft>
            </a:pPr>
            <a:r>
              <a:rPr lang="en-US" b="1" i="0" dirty="0">
                <a:solidFill>
                  <a:srgbClr val="161616"/>
                </a:solidFill>
                <a:effectLst/>
                <a:latin typeface="Segoe UI" panose="020B0502040204020203" pitchFamily="34" charset="0"/>
              </a:rPr>
              <a:t>Optimization Tips</a:t>
            </a:r>
            <a:r>
              <a:rPr lang="en-US" b="0" i="0" dirty="0">
                <a:solidFill>
                  <a:srgbClr val="161616"/>
                </a:solidFill>
                <a:effectLst/>
                <a:latin typeface="Segoe UI" panose="020B0502040204020203" pitchFamily="34" charset="0"/>
              </a:rPr>
              <a:t>:</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Simplify DAX measures to avoid complex calculations at the source.</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Apply dual storage mode for dimensions related to fact tables.</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Use the </a:t>
            </a:r>
            <a:r>
              <a:rPr lang="en-US" b="0" i="1" dirty="0">
                <a:solidFill>
                  <a:srgbClr val="161616"/>
                </a:solidFill>
                <a:effectLst/>
                <a:latin typeface="Segoe UI" panose="020B0502040204020203" pitchFamily="34" charset="0"/>
              </a:rPr>
              <a:t>Assume Referential Integrity</a:t>
            </a:r>
            <a:r>
              <a:rPr lang="en-US" b="0" i="0" dirty="0">
                <a:solidFill>
                  <a:srgbClr val="161616"/>
                </a:solidFill>
                <a:effectLst/>
                <a:latin typeface="Segoe UI" panose="020B0502040204020203" pitchFamily="34" charset="0"/>
              </a:rPr>
              <a:t> property on relationships.</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Avoid relationships on calculated and Unique Identifier columns.</a:t>
            </a:r>
          </a:p>
          <a:p>
            <a:pPr algn="l">
              <a:lnSpc>
                <a:spcPct val="100000"/>
              </a:lnSpc>
              <a:spcAft>
                <a:spcPts val="600"/>
              </a:spcAft>
            </a:pPr>
            <a:endParaRPr lang="en-US" b="0" i="0" dirty="0">
              <a:solidFill>
                <a:srgbClr val="161616"/>
              </a:solidFill>
              <a:effectLst/>
              <a:latin typeface="Segoe UI" panose="020B0502040204020203" pitchFamily="34" charset="0"/>
            </a:endParaRPr>
          </a:p>
          <a:p>
            <a:pPr algn="l">
              <a:lnSpc>
                <a:spcPct val="100000"/>
              </a:lnSpc>
              <a:spcAft>
                <a:spcPts val="600"/>
              </a:spcAft>
            </a:pPr>
            <a:r>
              <a:rPr lang="en-US" b="1" i="0" dirty="0">
                <a:solidFill>
                  <a:srgbClr val="161616"/>
                </a:solidFill>
                <a:effectLst/>
                <a:latin typeface="Segoe UI" panose="020B0502040204020203" pitchFamily="34" charset="0"/>
              </a:rPr>
              <a:t>Direct Lake</a:t>
            </a:r>
            <a:r>
              <a:rPr lang="en-US" b="0" i="0" dirty="0">
                <a:solidFill>
                  <a:srgbClr val="161616"/>
                </a:solidFill>
                <a:effectLst/>
                <a:latin typeface="Segoe UI" panose="020B0502040204020203" pitchFamily="34" charset="0"/>
              </a:rPr>
              <a:t> allows querying data directly from a Microsoft Fabric lakehouse or warehouse without storing it in a semantic model, making it ideal for handling large volumes of data. This mode is optimized for quickly loading data into memory from Delta tables in Microsoft Fabric. While it offers the advantage of quick access to large data volumes, it requires the setup of a lakehouse or warehouse, and Delta tables and might need to be tuned for optimal performance.</a:t>
            </a:r>
          </a:p>
          <a:p>
            <a:pPr algn="l">
              <a:lnSpc>
                <a:spcPct val="100000"/>
              </a:lnSpc>
              <a:spcAft>
                <a:spcPts val="600"/>
              </a:spcAft>
            </a:pPr>
            <a:endParaRPr lang="en-US" b="1" i="0" dirty="0">
              <a:solidFill>
                <a:srgbClr val="161616"/>
              </a:solidFill>
              <a:effectLst/>
              <a:latin typeface="Segoe UI" panose="020B0502040204020203" pitchFamily="34" charset="0"/>
            </a:endParaRPr>
          </a:p>
          <a:p>
            <a:pPr algn="l">
              <a:lnSpc>
                <a:spcPct val="100000"/>
              </a:lnSpc>
              <a:spcAft>
                <a:spcPts val="600"/>
              </a:spcAft>
            </a:pPr>
            <a:r>
              <a:rPr lang="en-US" b="1" i="0" dirty="0">
                <a:solidFill>
                  <a:srgbClr val="161616"/>
                </a:solidFill>
                <a:effectLst/>
                <a:latin typeface="Segoe UI" panose="020B0502040204020203" pitchFamily="34" charset="0"/>
              </a:rPr>
              <a:t>Composite Mode</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mode</a:t>
            </a:r>
            <a:r>
              <a:rPr lang="en-US" b="0" i="0" dirty="0">
                <a:solidFill>
                  <a:srgbClr val="161616"/>
                </a:solidFill>
                <a:effectLst/>
                <a:latin typeface="Segoe UI" panose="020B0502040204020203" pitchFamily="34" charset="0"/>
              </a:rPr>
              <a:t> can mix Import and DirectQuery modes, or integrate multiple DirectQuery data sources. This mode supports many-to-many relationships without the need for bridge tables. It offers the flexibility of querying and reporting capabilities by combining the benefits of both Import and DirectQuery modes. However, it requires periodic refreshes for Import mode tables and might have potential performance impacts when combining data from different sources.</a:t>
            </a:r>
          </a:p>
          <a:p>
            <a:pPr algn="l">
              <a:lnSpc>
                <a:spcPct val="100000"/>
              </a:lnSpc>
              <a:spcAft>
                <a:spcPts val="600"/>
              </a:spcAft>
            </a:pPr>
            <a:r>
              <a:rPr lang="en-US" b="1" i="0" dirty="0">
                <a:solidFill>
                  <a:srgbClr val="161616"/>
                </a:solidFill>
                <a:effectLst/>
                <a:latin typeface="Segoe UI" panose="020B0502040204020203" pitchFamily="34" charset="0"/>
              </a:rPr>
              <a:t>Optimization Tips</a:t>
            </a:r>
            <a:r>
              <a:rPr lang="en-US" b="0" i="0" dirty="0">
                <a:solidFill>
                  <a:srgbClr val="161616"/>
                </a:solidFill>
                <a:effectLst/>
                <a:latin typeface="Segoe UI" panose="020B0502040204020203" pitchFamily="34" charset="0"/>
              </a:rPr>
              <a:t>:</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Ensure the back-end source has sufficient resources.</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Minimize the number of literal values in source queries.</a:t>
            </a:r>
          </a:p>
          <a:p>
            <a:pPr lvl="1" algn="l">
              <a:lnSpc>
                <a:spcPct val="100000"/>
              </a:lnSpc>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Keep the cardinality of columns used in relationships 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91382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Best practices for import mode:</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Always </a:t>
            </a:r>
            <a:r>
              <a:rPr lang="en-US" b="1" i="0" dirty="0">
                <a:solidFill>
                  <a:srgbClr val="E6E6E6"/>
                </a:solidFill>
                <a:effectLst/>
                <a:latin typeface="Segoe UI" panose="020B0502040204020203" pitchFamily="34" charset="0"/>
              </a:rPr>
              <a:t>start with import mode</a:t>
            </a:r>
            <a:r>
              <a:rPr lang="en-US" b="0" i="0" dirty="0">
                <a:solidFill>
                  <a:srgbClr val="E6E6E6"/>
                </a:solidFill>
                <a:effectLst/>
                <a:latin typeface="Segoe UI" panose="020B0502040204020203" pitchFamily="34" charset="0"/>
              </a:rPr>
              <a:t> if you can.</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Only bring in data you need</a:t>
            </a:r>
            <a:r>
              <a:rPr lang="en-US" b="0" i="0" dirty="0">
                <a:solidFill>
                  <a:srgbClr val="E6E6E6"/>
                </a:solidFill>
                <a:effectLst/>
                <a:latin typeface="Segoe UI" panose="020B0502040204020203" pitchFamily="34" charset="0"/>
              </a:rPr>
              <a:t>.</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Remove unnecessary rows and columns.</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Only process what is absolutely necessary (tables/partitions) given the business requirements.</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Avoid wide tables</a:t>
            </a:r>
            <a:r>
              <a:rPr lang="en-US" b="0" i="0" dirty="0">
                <a:solidFill>
                  <a:srgbClr val="E6E6E6"/>
                </a:solidFill>
                <a:effectLst/>
                <a:latin typeface="Segoe UI" panose="020B0502040204020203" pitchFamily="34" charset="0"/>
              </a:rPr>
              <a:t>.</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Use a </a:t>
            </a:r>
            <a:r>
              <a:rPr lang="en-US" b="0" i="0" u="none" strike="noStrike" dirty="0">
                <a:solidFill>
                  <a:srgbClr val="E6E6E6"/>
                </a:solidFill>
                <a:effectLst/>
                <a:latin typeface="Segoe UI" panose="020B0502040204020203" pitchFamily="34" charset="0"/>
                <a:hlinkClick r:id="rId3"/>
              </a:rPr>
              <a:t>star schema</a:t>
            </a:r>
            <a:r>
              <a:rPr lang="en-US" b="0" i="0" dirty="0">
                <a:solidFill>
                  <a:srgbClr val="E6E6E6"/>
                </a:solidFill>
                <a:effectLst/>
                <a:latin typeface="Segoe UI" panose="020B0502040204020203" pitchFamily="34" charset="0"/>
              </a:rPr>
              <a:t> in Power BI.</a:t>
            </a:r>
          </a:p>
          <a:p>
            <a:pPr marL="1297777" lvl="3" indent="-228600" algn="l">
              <a:buFont typeface="Arial" panose="020B0604020202020204" pitchFamily="34" charset="0"/>
              <a:buChar char="•"/>
            </a:pPr>
            <a:r>
              <a:rPr lang="en-US" b="0" i="0" dirty="0">
                <a:solidFill>
                  <a:srgbClr val="E6E6E6"/>
                </a:solidFill>
                <a:effectLst/>
                <a:latin typeface="Segoe UI" panose="020B0502040204020203" pitchFamily="34" charset="0"/>
              </a:rPr>
              <a:t>If your source is a beautifully modeled data warehouse, you're a step ahead.</a:t>
            </a:r>
          </a:p>
          <a:p>
            <a:pPr marL="1297777" lvl="3" indent="-228600" algn="l">
              <a:buFont typeface="Arial" panose="020B0604020202020204" pitchFamily="34" charset="0"/>
              <a:buChar char="•"/>
            </a:pPr>
            <a:r>
              <a:rPr lang="en-US" b="0" i="0" dirty="0">
                <a:solidFill>
                  <a:srgbClr val="E6E6E6"/>
                </a:solidFill>
                <a:effectLst/>
                <a:latin typeface="Segoe UI" panose="020B0502040204020203" pitchFamily="34" charset="0"/>
              </a:rPr>
              <a:t>Big data is often in wide flat tables. Take advantage of dimensional models for their performance benefits.</a:t>
            </a:r>
          </a:p>
          <a:p>
            <a:pPr marL="1297777" lvl="3" indent="-228600" algn="l">
              <a:buFont typeface="Arial" panose="020B0604020202020204" pitchFamily="34" charset="0"/>
              <a:buChar char="•"/>
            </a:pPr>
            <a:r>
              <a:rPr lang="en-US" b="0" i="0" dirty="0">
                <a:solidFill>
                  <a:srgbClr val="E6E6E6"/>
                </a:solidFill>
                <a:effectLst/>
                <a:latin typeface="Segoe UI" panose="020B0502040204020203" pitchFamily="34" charset="0"/>
              </a:rPr>
              <a:t>Power BI supports multiple fact tables with different dimensionality and different granularities – you don’t have to put everything into one large table.</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Pre-aggregate data before loading it to the model</a:t>
            </a:r>
            <a:r>
              <a:rPr lang="en-US" b="0" i="0" dirty="0">
                <a:solidFill>
                  <a:srgbClr val="E6E6E6"/>
                </a:solidFill>
                <a:effectLst/>
                <a:latin typeface="Segoe UI" panose="020B0502040204020203" pitchFamily="34" charset="0"/>
              </a:rPr>
              <a:t> where possible.</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Reduce the usage of calculated columns.</a:t>
            </a:r>
            <a:endParaRPr lang="en-US" b="0" i="0" dirty="0">
              <a:solidFill>
                <a:srgbClr val="E6E6E6"/>
              </a:solidFill>
              <a:effectLst/>
              <a:latin typeface="Segoe UI" panose="020B0502040204020203" pitchFamily="34" charset="0"/>
            </a:endParaRP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Data transformations requiring additional columns should be done as close to the source as possible.</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Avoid high cardinality columns</a:t>
            </a:r>
            <a:r>
              <a:rPr lang="en-US" b="0" i="0" dirty="0">
                <a:solidFill>
                  <a:srgbClr val="E6E6E6"/>
                </a:solidFill>
                <a:effectLst/>
                <a:latin typeface="Segoe UI" panose="020B0502040204020203" pitchFamily="34" charset="0"/>
              </a:rPr>
              <a:t>.</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Consider breaking a datetime column into two columns, one for date and one for time.</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Use appropriate data types</a:t>
            </a:r>
            <a:r>
              <a:rPr lang="en-US" b="0" i="0" dirty="0">
                <a:solidFill>
                  <a:srgbClr val="E6E6E6"/>
                </a:solidFill>
                <a:effectLst/>
                <a:latin typeface="Segoe UI" panose="020B0502040204020203" pitchFamily="34" charset="0"/>
              </a:rPr>
              <a:t>.</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Use integers instead of strings for ID columns.</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Use surrogate keys for ID columns if necessary.</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Limit the use of bi-directional filters</a:t>
            </a:r>
            <a:r>
              <a:rPr lang="en-US" b="0" i="0" dirty="0">
                <a:solidFill>
                  <a:srgbClr val="E6E6E6"/>
                </a:solidFill>
                <a:effectLst/>
                <a:latin typeface="Segoe UI" panose="020B0502040204020203" pitchFamily="34" charset="0"/>
              </a:rPr>
              <a:t> on relationships.</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Disable </a:t>
            </a:r>
            <a:r>
              <a:rPr lang="en-US" b="1" i="0" u="none" strike="noStrike" dirty="0">
                <a:solidFill>
                  <a:srgbClr val="E6E6E6"/>
                </a:solidFill>
                <a:effectLst/>
                <a:latin typeface="Segoe UI" panose="020B0502040204020203" pitchFamily="34" charset="0"/>
                <a:hlinkClick r:id="rId4"/>
              </a:rPr>
              <a:t>auto date/time</a:t>
            </a:r>
            <a:r>
              <a:rPr lang="en-US" b="0" i="0" dirty="0">
                <a:solidFill>
                  <a:srgbClr val="E6E6E6"/>
                </a:solidFill>
                <a:effectLst/>
                <a:latin typeface="Segoe UI" panose="020B0502040204020203" pitchFamily="34" charset="0"/>
              </a:rPr>
              <a:t>.</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Connect to a date table at the source or create your own date table.</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Disable attribute hierarchies for non-attribute columns.</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If querying a relational database, </a:t>
            </a:r>
            <a:r>
              <a:rPr lang="en-US" b="1" i="0" dirty="0">
                <a:solidFill>
                  <a:srgbClr val="E6E6E6"/>
                </a:solidFill>
                <a:effectLst/>
                <a:latin typeface="Segoe UI" panose="020B0502040204020203" pitchFamily="34" charset="0"/>
              </a:rPr>
              <a:t>query database views rather than tables</a:t>
            </a:r>
            <a:r>
              <a:rPr lang="en-US" b="0" i="0" dirty="0">
                <a:solidFill>
                  <a:srgbClr val="E6E6E6"/>
                </a:solidFill>
                <a:effectLst/>
                <a:latin typeface="Segoe UI" panose="020B0502040204020203" pitchFamily="34" charset="0"/>
              </a:rPr>
              <a:t>.</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A view provides an abstraction layer to manage columns, and relates back to the first consideration, pushing transformations as close to the source as possible.</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Views shouldn't contain logic. They should only contain a SELECT statement from a table.</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Consider partitioning and incremental refresh</a:t>
            </a:r>
            <a:r>
              <a:rPr lang="en-US" b="0" i="0" dirty="0">
                <a:solidFill>
                  <a:srgbClr val="E6E6E6"/>
                </a:solidFill>
                <a:effectLst/>
                <a:latin typeface="Segoe UI" panose="020B0502040204020203" pitchFamily="34" charset="0"/>
              </a:rPr>
              <a:t> to avoid loading data you don’t need to.</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Check to </a:t>
            </a:r>
            <a:r>
              <a:rPr lang="en-US" b="1" i="0" dirty="0">
                <a:solidFill>
                  <a:srgbClr val="E6E6E6"/>
                </a:solidFill>
                <a:effectLst/>
                <a:latin typeface="Segoe UI" panose="020B0502040204020203" pitchFamily="34" charset="0"/>
              </a:rPr>
              <a:t>ensure </a:t>
            </a:r>
            <a:r>
              <a:rPr lang="en-US" b="1" i="0" u="none" strike="noStrike" dirty="0">
                <a:solidFill>
                  <a:srgbClr val="E6E6E6"/>
                </a:solidFill>
                <a:effectLst/>
                <a:latin typeface="Segoe UI" panose="020B0502040204020203" pitchFamily="34" charset="0"/>
                <a:hlinkClick r:id="rId5"/>
              </a:rPr>
              <a:t>query folding</a:t>
            </a:r>
            <a:r>
              <a:rPr lang="en-US" b="1" i="0" dirty="0">
                <a:solidFill>
                  <a:srgbClr val="E6E6E6"/>
                </a:solidFill>
                <a:effectLst/>
                <a:latin typeface="Segoe UI" panose="020B0502040204020203" pitchFamily="34" charset="0"/>
              </a:rPr>
              <a:t> is achieved</a:t>
            </a:r>
            <a:r>
              <a:rPr lang="en-US" b="0" i="0" dirty="0">
                <a:solidFill>
                  <a:srgbClr val="E6E6E6"/>
                </a:solidFill>
                <a:effectLst/>
                <a:latin typeface="Segoe UI" panose="020B0502040204020203" pitchFamily="34" charset="0"/>
              </a:rPr>
              <a:t>.</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If query folding isn't possible, you have another opportunity to work with the data engineer to move transformation upstream.</a:t>
            </a:r>
          </a:p>
          <a:p>
            <a:pPr marL="572289" lvl="2" indent="0" algn="l">
              <a:buFont typeface="Arial" panose="020B0604020202020204" pitchFamily="34" charset="0"/>
              <a:buNone/>
            </a:pPr>
            <a:endParaRPr lang="en-US" b="1" i="0" dirty="0">
              <a:solidFill>
                <a:srgbClr val="E6E6E6"/>
              </a:solidFill>
              <a:effectLst/>
              <a:latin typeface="Segoe UI" panose="020B0502040204020203" pitchFamily="34" charset="0"/>
            </a:endParaRPr>
          </a:p>
          <a:p>
            <a:pPr marL="244218" lvl="0" indent="0" algn="l">
              <a:buFont typeface="Arial" panose="020B0604020202020204" pitchFamily="34" charset="0"/>
              <a:buNone/>
            </a:pPr>
            <a:r>
              <a:rPr lang="en-US" b="1" dirty="0"/>
              <a:t>Best practices specific to DirectQuery mode:</a:t>
            </a:r>
            <a:endParaRPr lang="en-US" b="1" i="0" dirty="0">
              <a:solidFill>
                <a:srgbClr val="E6E6E6"/>
              </a:solidFill>
              <a:effectLst/>
              <a:latin typeface="Segoe UI" panose="020B0502040204020203" pitchFamily="34" charset="0"/>
            </a:endParaRPr>
          </a:p>
          <a:p>
            <a:pPr lvl="1" algn="l">
              <a:buFont typeface="Arial" panose="020B0604020202020204" pitchFamily="34" charset="0"/>
              <a:buChar char="•"/>
            </a:pPr>
            <a:r>
              <a:rPr lang="en-US" b="0" i="0" dirty="0">
                <a:solidFill>
                  <a:srgbClr val="E6E6E6"/>
                </a:solidFill>
                <a:effectLst/>
                <a:latin typeface="Segoe UI" panose="020B0502040204020203" pitchFamily="34" charset="0"/>
              </a:rPr>
              <a:t>Set relationships to enforce integrity using the </a:t>
            </a:r>
            <a:r>
              <a:rPr lang="en-US" b="1" i="0" u="none" strike="noStrike" dirty="0">
                <a:solidFill>
                  <a:srgbClr val="E6E6E6"/>
                </a:solidFill>
                <a:effectLst/>
                <a:latin typeface="Segoe UI" panose="020B0502040204020203" pitchFamily="34" charset="0"/>
                <a:hlinkClick r:id="rId6"/>
              </a:rPr>
              <a:t>Assume referential integrity property</a:t>
            </a:r>
            <a:r>
              <a:rPr lang="en-US" b="0" i="0" dirty="0">
                <a:solidFill>
                  <a:srgbClr val="E6E6E6"/>
                </a:solidFill>
                <a:effectLst/>
                <a:latin typeface="Segoe UI" panose="020B0502040204020203" pitchFamily="34" charset="0"/>
              </a:rPr>
              <a:t> on relationships.</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The Assume Referential Integrity setting on relationships enables queries to use INNER JOIN statements rather than OUTER JOIN.</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Limit the use of bi-directional filters</a:t>
            </a:r>
            <a:r>
              <a:rPr lang="en-US" b="0" i="0" dirty="0">
                <a:solidFill>
                  <a:srgbClr val="E6E6E6"/>
                </a:solidFill>
                <a:effectLst/>
                <a:latin typeface="Segoe UI" panose="020B0502040204020203" pitchFamily="34" charset="0"/>
              </a:rPr>
              <a:t> on relationships.</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Use only when necessary.</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Limit the </a:t>
            </a:r>
            <a:r>
              <a:rPr lang="en-US" b="1" i="0" dirty="0">
                <a:solidFill>
                  <a:srgbClr val="E6E6E6"/>
                </a:solidFill>
                <a:effectLst/>
                <a:latin typeface="Segoe UI" panose="020B0502040204020203" pitchFamily="34" charset="0"/>
              </a:rPr>
              <a:t>complexity of DAX calculations</a:t>
            </a:r>
            <a:r>
              <a:rPr lang="en-US" b="0" i="0" dirty="0">
                <a:solidFill>
                  <a:srgbClr val="E6E6E6"/>
                </a:solidFill>
                <a:effectLst/>
                <a:latin typeface="Segoe UI" panose="020B0502040204020203" pitchFamily="34" charset="0"/>
              </a:rPr>
              <a:t>.</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Because query folding occurs by default in DirectQuery, more complex DAX measures means added complexity at the source, leading to slow queries.</a:t>
            </a: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The need for complex DAX also leads back to the key principle of applying transformations as far upstream as possible. You may need to work with the data engineer to apply transformations at the source.</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Avoid the use of calculated columns.</a:t>
            </a:r>
            <a:endParaRPr lang="en-US" b="0" i="0" dirty="0">
              <a:solidFill>
                <a:srgbClr val="E6E6E6"/>
              </a:solidFill>
              <a:effectLst/>
              <a:latin typeface="Segoe UI" panose="020B0502040204020203" pitchFamily="34" charset="0"/>
            </a:endParaRPr>
          </a:p>
          <a:p>
            <a:pPr marL="858039" lvl="2" indent="-285750" algn="l">
              <a:buFont typeface="Arial" panose="020B0604020202020204" pitchFamily="34" charset="0"/>
              <a:buChar char="•"/>
            </a:pPr>
            <a:r>
              <a:rPr lang="en-US" b="0" i="0" dirty="0">
                <a:solidFill>
                  <a:srgbClr val="E6E6E6"/>
                </a:solidFill>
                <a:effectLst/>
                <a:latin typeface="Segoe UI" panose="020B0502040204020203" pitchFamily="34" charset="0"/>
              </a:rPr>
              <a:t>Transformations requiring additional columns should be done as far upstream as possible, particularly when using DirectQuery.</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Avoid relationships on calculated columns</a:t>
            </a:r>
            <a:endParaRPr lang="en-US" b="0" i="0" dirty="0">
              <a:solidFill>
                <a:srgbClr val="E6E6E6"/>
              </a:solidFill>
              <a:effectLst/>
              <a:latin typeface="Segoe UI" panose="020B0502040204020203" pitchFamily="34" charset="0"/>
            </a:endParaRPr>
          </a:p>
          <a:p>
            <a:pPr lvl="1" algn="l">
              <a:buFont typeface="Arial" panose="020B0604020202020204" pitchFamily="34" charset="0"/>
              <a:buChar char="•"/>
            </a:pPr>
            <a:r>
              <a:rPr lang="en-US" b="1" i="0" dirty="0">
                <a:solidFill>
                  <a:srgbClr val="E6E6E6"/>
                </a:solidFill>
                <a:effectLst/>
                <a:latin typeface="Segoe UI" panose="020B0502040204020203" pitchFamily="34" charset="0"/>
              </a:rPr>
              <a:t>Avoid relationships on Unique Identifier columns</a:t>
            </a:r>
            <a:endParaRPr lang="en-US" b="0" i="0" dirty="0">
              <a:solidFill>
                <a:srgbClr val="E6E6E6"/>
              </a:solidFill>
              <a:effectLst/>
              <a:latin typeface="Segoe UI" panose="020B0502040204020203" pitchFamily="34" charset="0"/>
            </a:endParaRPr>
          </a:p>
          <a:p>
            <a:pPr lvl="1" algn="l">
              <a:buFont typeface="Arial" panose="020B0604020202020204" pitchFamily="34" charset="0"/>
              <a:buChar char="•"/>
            </a:pPr>
            <a:r>
              <a:rPr lang="en-US" b="0" i="0" dirty="0">
                <a:solidFill>
                  <a:srgbClr val="E6E6E6"/>
                </a:solidFill>
                <a:effectLst/>
                <a:latin typeface="Segoe UI" panose="020B0502040204020203" pitchFamily="34" charset="0"/>
              </a:rPr>
              <a:t>Use </a:t>
            </a:r>
            <a:r>
              <a:rPr lang="en-US" b="1" i="0" dirty="0">
                <a:solidFill>
                  <a:srgbClr val="E6E6E6"/>
                </a:solidFill>
                <a:effectLst/>
                <a:latin typeface="Segoe UI" panose="020B0502040204020203" pitchFamily="34" charset="0"/>
              </a:rPr>
              <a:t>dual storage mode</a:t>
            </a:r>
            <a:r>
              <a:rPr lang="en-US" b="0" i="0" dirty="0">
                <a:solidFill>
                  <a:srgbClr val="E6E6E6"/>
                </a:solidFill>
                <a:effectLst/>
                <a:latin typeface="Segoe UI" panose="020B0502040204020203" pitchFamily="34" charset="0"/>
              </a:rPr>
              <a:t> for dimensions related to fact tables that are in DirectQuery.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59123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Power BI semantic models store data in a highly compressed, in-memory cache for optimized query performance. Enterprise deployment of an analytics solution using Power BI will likely require </a:t>
            </a:r>
            <a:r>
              <a:rPr lang="en-US" b="0" i="0" u="none" strike="noStrike" dirty="0">
                <a:solidFill>
                  <a:srgbClr val="E6E6E6"/>
                </a:solidFill>
                <a:effectLst/>
                <a:latin typeface="Segoe UI" panose="020B0502040204020203" pitchFamily="34" charset="0"/>
                <a:hlinkClick r:id="rId3"/>
              </a:rPr>
              <a:t>Power BI Premium</a:t>
            </a:r>
            <a:r>
              <a:rPr lang="en-US" b="0" i="0" dirty="0">
                <a:solidFill>
                  <a:srgbClr val="E6E6E6"/>
                </a:solidFill>
                <a:effectLst/>
                <a:latin typeface="Segoe UI" panose="020B0502040204020203" pitchFamily="34" charset="0"/>
              </a:rPr>
              <a:t>. With the </a:t>
            </a:r>
            <a:r>
              <a:rPr lang="en-US" b="0" i="1" dirty="0">
                <a:solidFill>
                  <a:srgbClr val="E6E6E6"/>
                </a:solidFill>
                <a:effectLst/>
                <a:latin typeface="Segoe UI" panose="020B0502040204020203" pitchFamily="34" charset="0"/>
              </a:rPr>
              <a:t>large semantic model storage format</a:t>
            </a:r>
            <a:r>
              <a:rPr lang="en-US" b="0" i="0" dirty="0">
                <a:solidFill>
                  <a:srgbClr val="E6E6E6"/>
                </a:solidFill>
                <a:effectLst/>
                <a:latin typeface="Segoe UI" panose="020B0502040204020203" pitchFamily="34" charset="0"/>
              </a:rPr>
              <a:t> enabled, semantic model sizes are limited only by the capacity size, or a maximum size set by the administrator. This differs from semantic models in Power BI, which are limited to 10 GB after compression if large semantic model storage format isn't enabled.</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Large semantic models can be enabled for workspaces with Fabric capacities or Premium Per User (PPU). Enabling the large semantic model format enables fast user interactivity and allows data to grow beyond the 10-GB limit.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To use large semantic model storage format, </a:t>
            </a:r>
            <a:r>
              <a:rPr lang="en-US" b="1" i="0" dirty="0">
                <a:solidFill>
                  <a:srgbClr val="E6E6E6"/>
                </a:solidFill>
                <a:effectLst/>
                <a:latin typeface="Segoe UI" panose="020B0502040204020203" pitchFamily="34" charset="0"/>
              </a:rPr>
              <a:t>the semantic model must be stored in a workspace that allocated to Fabric or Premium capacity.</a:t>
            </a:r>
          </a:p>
          <a:p>
            <a:endParaRPr lang="en-US" dirty="0"/>
          </a:p>
          <a:p>
            <a:r>
              <a:rPr lang="en-US" dirty="0"/>
              <a:t>Important note: </a:t>
            </a:r>
            <a:r>
              <a:rPr lang="en-US" b="0" i="0" dirty="0">
                <a:solidFill>
                  <a:srgbClr val="E6E6E6"/>
                </a:solidFill>
                <a:effectLst/>
                <a:latin typeface="Segoe UI" panose="020B0502040204020203" pitchFamily="34" charset="0"/>
              </a:rPr>
              <a:t>semantic models enabled for large models can't be downloaded as a Power BI Desktop (.pbix) file from the Power BI service. Read more about </a:t>
            </a:r>
            <a:r>
              <a:rPr lang="en-US" b="1" i="0" u="none" strike="noStrike" dirty="0">
                <a:effectLst/>
                <a:latin typeface="Segoe UI" panose="020B0502040204020203" pitchFamily="34" charset="0"/>
                <a:hlinkClick r:id="rId4"/>
              </a:rPr>
              <a:t>.pbix download limitations.</a:t>
            </a:r>
            <a:endParaRPr lang="en-US" b="1" i="0" u="none" strike="noStrike" dirty="0">
              <a:effectLst/>
              <a:latin typeface="Segoe UI" panose="020B0502040204020203" pitchFamily="34" charset="0"/>
            </a:endParaRPr>
          </a:p>
          <a:p>
            <a:endParaRPr lang="en-US" b="1" i="0" u="none" strike="noStrike" dirty="0">
              <a:effectLst/>
              <a:latin typeface="Segoe UI" panose="020B0502040204020203" pitchFamily="34" charset="0"/>
            </a:endParaRPr>
          </a:p>
          <a:p>
            <a:pPr algn="l"/>
            <a:r>
              <a:rPr lang="en-US" b="0" i="0" dirty="0">
                <a:solidFill>
                  <a:srgbClr val="161616"/>
                </a:solidFill>
                <a:effectLst/>
                <a:latin typeface="Segoe UI" panose="020B0502040204020203" pitchFamily="34" charset="0"/>
              </a:rPr>
              <a:t>If your semantic model continues growing larger and progressively consumes more memory, be sure to configure Incremental refresh.</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7468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When working with very large data sources, you need a different data loading strategy. Let’s review incremental refresh, partitioning, and how these strategies work for hybrid tables.</a:t>
            </a:r>
          </a:p>
          <a:p>
            <a:pPr algn="l">
              <a:spcBef>
                <a:spcPts val="2400"/>
              </a:spcBef>
              <a:spcAft>
                <a:spcPts val="900"/>
              </a:spcAft>
            </a:pPr>
            <a:endParaRPr lang="en-US" b="1" i="0" dirty="0">
              <a:solidFill>
                <a:srgbClr val="161616"/>
              </a:solidFill>
              <a:effectLst/>
              <a:latin typeface="Segoe UI" panose="020B0502040204020203" pitchFamily="34" charset="0"/>
            </a:endParaRPr>
          </a:p>
          <a:p>
            <a:pPr algn="l">
              <a:spcBef>
                <a:spcPts val="2400"/>
              </a:spcBef>
              <a:spcAft>
                <a:spcPts val="900"/>
              </a:spcAft>
            </a:pPr>
            <a:endParaRPr lang="en-US" b="1" i="0" dirty="0">
              <a:solidFill>
                <a:srgbClr val="161616"/>
              </a:solidFill>
              <a:effectLst/>
              <a:latin typeface="Segoe UI" panose="020B0502040204020203" pitchFamily="34" charset="0"/>
            </a:endParaRPr>
          </a:p>
          <a:p>
            <a:pPr algn="l">
              <a:spcBef>
                <a:spcPts val="2400"/>
              </a:spcBef>
              <a:spcAft>
                <a:spcPts val="900"/>
              </a:spcAft>
            </a:pPr>
            <a:r>
              <a:rPr lang="en-US" b="1" i="0" dirty="0">
                <a:solidFill>
                  <a:srgbClr val="161616"/>
                </a:solidFill>
                <a:effectLst/>
                <a:latin typeface="Segoe UI" panose="020B0502040204020203" pitchFamily="34" charset="0"/>
              </a:rPr>
              <a:t>Incremental refresh</a:t>
            </a:r>
          </a:p>
          <a:p>
            <a:pPr algn="l"/>
            <a:r>
              <a:rPr lang="en-US" b="0" i="0" dirty="0">
                <a:solidFill>
                  <a:srgbClr val="161616"/>
                </a:solidFill>
                <a:effectLst/>
                <a:latin typeface="Segoe UI" panose="020B0502040204020203" pitchFamily="34" charset="0"/>
              </a:rPr>
              <a:t>Incremental refresh allows you to refresh only the data that has changed or been added since the last refresh. This feature reduces the time and resources required for data refreshes, making it ideal for frequently updated large data sources.</a:t>
            </a:r>
          </a:p>
          <a:p>
            <a:pPr algn="l"/>
            <a:r>
              <a:rPr lang="en-US" b="0" i="0" dirty="0">
                <a:solidFill>
                  <a:srgbClr val="161616"/>
                </a:solidFill>
                <a:effectLst/>
                <a:latin typeface="Segoe UI" panose="020B0502040204020203" pitchFamily="34" charset="0"/>
              </a:rPr>
              <a:t>Suppose your sales table is incredibly large and takes a long time to refresh the semantic model. If you need to keep the data up-to-date, then you can configure Incremental refresh to only refreshing the new and updated transactions.</a:t>
            </a:r>
          </a:p>
          <a:p>
            <a:pPr algn="l"/>
            <a:r>
              <a:rPr lang="en-US" b="0" i="0" dirty="0">
                <a:solidFill>
                  <a:srgbClr val="161616"/>
                </a:solidFill>
                <a:effectLst/>
                <a:latin typeface="Segoe UI" panose="020B0502040204020203" pitchFamily="34" charset="0"/>
              </a:rPr>
              <a:t>To enable incremental refresh, you first need to define parameters and filter the row using the parameters in Power Query. Once applied, you configure the Incremental refresh policy on the table in Power BI Desktop. You can optionally configure the table to get the latest data with DirectQuery. To take advantage of this feature, your semantic model must be published to a supported Fabric workspace.</a:t>
            </a:r>
          </a:p>
          <a:p>
            <a:pPr algn="l">
              <a:spcBef>
                <a:spcPts val="2400"/>
              </a:spcBef>
              <a:spcAft>
                <a:spcPts val="900"/>
              </a:spcAft>
            </a:pPr>
            <a:endParaRPr lang="en-US" b="1" i="0" dirty="0">
              <a:solidFill>
                <a:srgbClr val="161616"/>
              </a:solidFill>
              <a:effectLst/>
              <a:latin typeface="Segoe UI" panose="020B0502040204020203" pitchFamily="34" charset="0"/>
            </a:endParaRPr>
          </a:p>
          <a:p>
            <a:pPr algn="l">
              <a:spcBef>
                <a:spcPts val="2400"/>
              </a:spcBef>
              <a:spcAft>
                <a:spcPts val="900"/>
              </a:spcAft>
            </a:pPr>
            <a:r>
              <a:rPr lang="en-US" b="1" i="0" dirty="0">
                <a:solidFill>
                  <a:srgbClr val="161616"/>
                </a:solidFill>
                <a:effectLst/>
                <a:latin typeface="Segoe UI" panose="020B0502040204020203" pitchFamily="34" charset="0"/>
              </a:rPr>
              <a:t>Partitioning</a:t>
            </a:r>
          </a:p>
          <a:p>
            <a:pPr algn="l"/>
            <a:r>
              <a:rPr lang="en-US" b="0" i="0" dirty="0">
                <a:solidFill>
                  <a:srgbClr val="161616"/>
                </a:solidFill>
                <a:effectLst/>
                <a:latin typeface="Segoe UI" panose="020B0502040204020203" pitchFamily="34" charset="0"/>
              </a:rPr>
              <a:t>Incremental refresh focuses on refreshing only the changed or new data, whereas partitioning involves dividing the entire table into smaller segments. Partitioning involves dividing a large table into smaller, more manageable pieces called partitions. Each partition can be processed independently, which can improve query performance and manageability.</a:t>
            </a:r>
          </a:p>
          <a:p>
            <a:pPr algn="l"/>
            <a:r>
              <a:rPr lang="en-US" b="0" i="0" dirty="0">
                <a:solidFill>
                  <a:srgbClr val="161616"/>
                </a:solidFill>
                <a:effectLst/>
                <a:latin typeface="Segoe UI" panose="020B0502040204020203" pitchFamily="34" charset="0"/>
              </a:rPr>
              <a:t>For example, you could create partitions for each month or quarter on your sales table, allowing queries to target specific partitions rather than the entire semantic model.</a:t>
            </a:r>
          </a:p>
          <a:p>
            <a:pPr algn="l"/>
            <a:r>
              <a:rPr lang="en-US" b="0" i="0" dirty="0">
                <a:solidFill>
                  <a:srgbClr val="161616"/>
                </a:solidFill>
                <a:effectLst/>
                <a:latin typeface="Segoe UI" panose="020B0502040204020203" pitchFamily="34" charset="0"/>
              </a:rPr>
              <a:t>To enable partitioning, you can use tools like SQL Server Management Studio (SSMS) or Tabular Editor.</a:t>
            </a:r>
          </a:p>
          <a:p>
            <a:pPr algn="l"/>
            <a:endParaRPr lang="en-US" b="0" i="0" dirty="0">
              <a:solidFill>
                <a:srgbClr val="161616"/>
              </a:solidFill>
              <a:effectLst/>
              <a:latin typeface="Segoe UI" panose="020B0502040204020203" pitchFamily="34" charset="0"/>
            </a:endParaRPr>
          </a:p>
          <a:p>
            <a:pPr algn="l"/>
            <a:endParaRPr lang="en-US" dirty="0"/>
          </a:p>
          <a:p>
            <a:pPr algn="l"/>
            <a:r>
              <a:rPr lang="en-US" b="1" dirty="0"/>
              <a:t>Hybrid tables</a:t>
            </a:r>
          </a:p>
          <a:p>
            <a:pPr algn="l"/>
            <a:endParaRPr lang="en-US" dirty="0"/>
          </a:p>
          <a:p>
            <a:pPr marL="171450" indent="-171450" algn="l">
              <a:buFont typeface="Arial" panose="020B0604020202020204" pitchFamily="34" charset="0"/>
              <a:buChar char="•"/>
            </a:pPr>
            <a:r>
              <a:rPr lang="en-US" b="0" i="0" dirty="0">
                <a:solidFill>
                  <a:srgbClr val="000000"/>
                </a:solidFill>
                <a:effectLst/>
                <a:latin typeface="Segoe UI Condensed"/>
              </a:rPr>
              <a:t>A hybrid table can help to strike the right balance between query performance and data freshness. </a:t>
            </a:r>
          </a:p>
          <a:p>
            <a:pPr marL="171450" indent="-171450" algn="l">
              <a:buFont typeface="Arial" panose="020B0604020202020204" pitchFamily="34" charset="0"/>
              <a:buChar char="•"/>
            </a:pPr>
            <a:r>
              <a:rPr lang="en-US" b="0" i="0" dirty="0">
                <a:solidFill>
                  <a:srgbClr val="000000"/>
                </a:solidFill>
                <a:effectLst/>
                <a:latin typeface="Segoe UI Condensed"/>
              </a:rPr>
              <a:t>A hybrid table is essentially a (large) table that has one or multiple import-mode partitions as well as another partition in DirectQuery mode. </a:t>
            </a:r>
          </a:p>
          <a:p>
            <a:pPr marL="171450" indent="-171450" algn="l">
              <a:buFont typeface="Arial" panose="020B0604020202020204" pitchFamily="34" charset="0"/>
              <a:buChar char="•"/>
            </a:pPr>
            <a:r>
              <a:rPr lang="en-US" b="0" i="0" dirty="0">
                <a:solidFill>
                  <a:srgbClr val="000000"/>
                </a:solidFill>
                <a:effectLst/>
                <a:latin typeface="Segoe UI Condensed"/>
              </a:rPr>
              <a:t>If the DirectQuery partition is sufficiently small in comparison to the import-mode partitions, the query/response roundtrips between Power BI and the data source should still be reasonably fast while access to the bulk of the data is already super-fast in import mode. Import and DirectQuery data is presented to users as a single table with business definitions and calculations.</a:t>
            </a:r>
            <a:endParaRPr lang="en-US" dirty="0"/>
          </a:p>
          <a:p>
            <a:pPr algn="l"/>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53284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This is a build slide.</a:t>
            </a:r>
          </a:p>
          <a:p>
            <a:pPr algn="l"/>
            <a:endParaRPr lang="en-US" dirty="0"/>
          </a:p>
          <a:p>
            <a:pPr algn="l"/>
            <a:r>
              <a:rPr lang="en-US" b="1" dirty="0"/>
              <a:t>Aggregations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Aggregations in Power BI can improve query performance over very large DirectQuery semantic models. By using aggregations, you cache data at the aggregated level in-memory. Aggregations in Power BI can be manually configured in the data model, as described in this article, or for Premium subscriptions, automatically by enabling the </a:t>
            </a:r>
            <a:r>
              <a:rPr lang="en-US" b="0" i="0" u="none" strike="noStrike" dirty="0">
                <a:effectLst/>
                <a:latin typeface="Segoe UI" panose="020B0502040204020203" pitchFamily="34" charset="0"/>
                <a:hlinkClick r:id="rId3"/>
              </a:rPr>
              <a:t>Automatic aggregations</a:t>
            </a:r>
            <a:r>
              <a:rPr lang="en-US" b="0" i="0" dirty="0">
                <a:solidFill>
                  <a:srgbClr val="E6E6E6"/>
                </a:solidFill>
                <a:effectLst/>
                <a:latin typeface="Segoe UI" panose="020B0502040204020203" pitchFamily="34" charset="0"/>
              </a:rPr>
              <a:t> feature in semantic model Settings.</a:t>
            </a:r>
            <a:endParaRPr lang="en-US" b="1" dirty="0"/>
          </a:p>
          <a:p>
            <a:pPr algn="l"/>
            <a:endParaRPr lang="en-US" b="1" dirty="0"/>
          </a:p>
          <a:p>
            <a:pPr algn="l"/>
            <a:r>
              <a:rPr lang="en-US" b="1" dirty="0"/>
              <a:t>Dual storage mode</a:t>
            </a:r>
          </a:p>
          <a:p>
            <a:pPr algn="l"/>
            <a:endParaRPr lang="en-US" b="1" dirty="0"/>
          </a:p>
          <a:p>
            <a:pPr algn="l"/>
            <a:r>
              <a:rPr lang="en-US" b="0" i="0" dirty="0">
                <a:solidFill>
                  <a:srgbClr val="E6E6E6"/>
                </a:solidFill>
                <a:effectLst/>
                <a:latin typeface="Segoe UI" panose="020B0502040204020203" pitchFamily="34" charset="0"/>
              </a:rPr>
              <a:t>In Power BI Desktop, you can specify the storage mode of a table. The storage mode lets you control whether Power BI Desktop caches table data in-memory for reports.</a:t>
            </a:r>
          </a:p>
          <a:p>
            <a:pPr algn="l"/>
            <a:r>
              <a:rPr lang="en-US" b="0" i="0" dirty="0">
                <a:solidFill>
                  <a:srgbClr val="E6E6E6"/>
                </a:solidFill>
                <a:effectLst/>
                <a:latin typeface="Segoe UI" panose="020B0502040204020203" pitchFamily="34" charset="0"/>
              </a:rPr>
              <a:t>Setting the storage mode provides many advantages. You can set the storage mode for each table individually in your model.</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Benefits:</a:t>
            </a:r>
          </a:p>
          <a:p>
            <a:pPr algn="l"/>
            <a:endParaRPr lang="en-US" b="0" i="0" dirty="0">
              <a:solidFill>
                <a:srgbClr val="E6E6E6"/>
              </a:solidFill>
              <a:effectLst/>
              <a:latin typeface="Segoe UI" panose="020B0502040204020203" pitchFamily="34" charset="0"/>
            </a:endParaRPr>
          </a:p>
          <a:p>
            <a:pPr lvl="1" algn="l">
              <a:buFont typeface="Arial" panose="020B0604020202020204" pitchFamily="34" charset="0"/>
              <a:buChar char="•"/>
            </a:pPr>
            <a:r>
              <a:rPr lang="en-US" b="1" i="0" dirty="0">
                <a:solidFill>
                  <a:srgbClr val="E6E6E6"/>
                </a:solidFill>
                <a:effectLst/>
                <a:latin typeface="Segoe UI" panose="020B0502040204020203" pitchFamily="34" charset="0"/>
              </a:rPr>
              <a:t>Query performance</a:t>
            </a:r>
            <a:r>
              <a:rPr lang="en-US" b="0" i="0" dirty="0">
                <a:solidFill>
                  <a:srgbClr val="E6E6E6"/>
                </a:solidFill>
                <a:effectLst/>
                <a:latin typeface="Segoe UI" panose="020B0502040204020203" pitchFamily="34" charset="0"/>
              </a:rPr>
              <a:t>: As users interact with visuals in Power BI reports, Data Analysis Expressions (DAX) queries are submitted to the semantic model. Caching data into memory by properly setting the storage mode can boost the query performance and interactivity of your reports.</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Large semantic models</a:t>
            </a:r>
            <a:r>
              <a:rPr lang="en-US" b="0" i="0" dirty="0">
                <a:solidFill>
                  <a:srgbClr val="E6E6E6"/>
                </a:solidFill>
                <a:effectLst/>
                <a:latin typeface="Segoe UI" panose="020B0502040204020203" pitchFamily="34" charset="0"/>
              </a:rPr>
              <a:t>: Tables that aren't cached don't consume memory for caching purposes. You can enable interactive analysis over large semantic models that are too large or expensive to completely cache into memory. You can choose which tables are worth caching, and which aren't.</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Data refresh optimization</a:t>
            </a:r>
            <a:r>
              <a:rPr lang="en-US" b="0" i="0" dirty="0">
                <a:solidFill>
                  <a:srgbClr val="E6E6E6"/>
                </a:solidFill>
                <a:effectLst/>
                <a:latin typeface="Segoe UI" panose="020B0502040204020203" pitchFamily="34" charset="0"/>
              </a:rPr>
              <a:t>: You don't need to refresh tables that aren't cached. You can reduce refresh times by caching only the data that's necessary to meet your service level agreements and your business requirements.</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Near-real time requirements</a:t>
            </a:r>
            <a:r>
              <a:rPr lang="en-US" b="0" i="0" dirty="0">
                <a:solidFill>
                  <a:srgbClr val="E6E6E6"/>
                </a:solidFill>
                <a:effectLst/>
                <a:latin typeface="Segoe UI" panose="020B0502040204020203" pitchFamily="34" charset="0"/>
              </a:rPr>
              <a:t>: Tables with near-real time requirements might benefit from not being cached, to reduce data latency.</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Writeback</a:t>
            </a:r>
            <a:r>
              <a:rPr lang="en-US" b="0" i="0" dirty="0">
                <a:solidFill>
                  <a:srgbClr val="E6E6E6"/>
                </a:solidFill>
                <a:effectLst/>
                <a:latin typeface="Segoe UI" panose="020B0502040204020203" pitchFamily="34" charset="0"/>
              </a:rPr>
              <a:t>: Writeback enables business users to explore what-if scenarios by changing cell values. Custom applications can apply changes to the data source. Tables that aren't cached can display changes immediately, which allows instant analysis of the effects.</a:t>
            </a:r>
            <a:endParaRPr lang="en-US" b="1" i="0" dirty="0">
              <a:solidFill>
                <a:schemeClr val="tx1"/>
              </a:solidFill>
              <a:effectLst/>
              <a:latin typeface="Segoe UI Light" pitchFamily="34" charset="0"/>
            </a:endParaRPr>
          </a:p>
          <a:p>
            <a:pPr lvl="1" algn="l">
              <a:buFont typeface="Arial" panose="020B0604020202020204" pitchFamily="34" charset="0"/>
              <a:buChar char="•"/>
            </a:pPr>
            <a:endParaRPr lang="en-US" b="1" i="0" dirty="0">
              <a:solidFill>
                <a:schemeClr val="tx1"/>
              </a:solidFill>
              <a:effectLst/>
              <a:latin typeface="Segoe UI Light" pitchFamily="34" charset="0"/>
            </a:endParaRPr>
          </a:p>
          <a:p>
            <a:pPr marL="107153" lvl="1" indent="0" algn="l">
              <a:buFont typeface="Arial" panose="020B0604020202020204" pitchFamily="34" charset="0"/>
              <a:buNone/>
            </a:pPr>
            <a:r>
              <a:rPr lang="en-US" b="0" i="0" dirty="0">
                <a:solidFill>
                  <a:srgbClr val="E6E6E6"/>
                </a:solidFill>
                <a:effectLst/>
                <a:latin typeface="Segoe UI" panose="020B0502040204020203" pitchFamily="34" charset="0"/>
              </a:rPr>
              <a:t>Set the </a:t>
            </a:r>
            <a:r>
              <a:rPr lang="en-US" b="1" i="0" dirty="0">
                <a:solidFill>
                  <a:srgbClr val="E6E6E6"/>
                </a:solidFill>
                <a:effectLst/>
                <a:latin typeface="Segoe UI" panose="020B0502040204020203" pitchFamily="34" charset="0"/>
              </a:rPr>
              <a:t>Storage mode</a:t>
            </a:r>
            <a:r>
              <a:rPr lang="en-US" b="0" i="0" dirty="0">
                <a:solidFill>
                  <a:srgbClr val="E6E6E6"/>
                </a:solidFill>
                <a:effectLst/>
                <a:latin typeface="Segoe UI" panose="020B0502040204020203" pitchFamily="34" charset="0"/>
              </a:rPr>
              <a:t> property to one of these three values:</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Import</a:t>
            </a:r>
            <a:r>
              <a:rPr lang="en-US" b="0" i="0" dirty="0">
                <a:solidFill>
                  <a:srgbClr val="E6E6E6"/>
                </a:solidFill>
                <a:effectLst/>
                <a:latin typeface="Segoe UI" panose="020B0502040204020203" pitchFamily="34" charset="0"/>
              </a:rPr>
              <a:t>: Imported tables with this setting are cached. Queries submitted to the Power BI semantic model that return data from Import tables can be fulfilled only from cached data.</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DirectQuery</a:t>
            </a:r>
            <a:r>
              <a:rPr lang="en-US" b="0" i="0" dirty="0">
                <a:solidFill>
                  <a:srgbClr val="E6E6E6"/>
                </a:solidFill>
                <a:effectLst/>
                <a:latin typeface="Segoe UI" panose="020B0502040204020203" pitchFamily="34" charset="0"/>
              </a:rPr>
              <a:t>: Tables with this setting aren't cached. Queries that you submit to the Power BI semantic model—for example, DAX queries—and that return data from DirectQuery tables can be fulfilled only by executing on-demand queries to the data source. Queries that you submit to the data source use the query language for that data source, for example, SQL.</a:t>
            </a:r>
          </a:p>
          <a:p>
            <a:pPr lvl="1" algn="l">
              <a:buFont typeface="Arial" panose="020B0604020202020204" pitchFamily="34" charset="0"/>
              <a:buChar char="•"/>
            </a:pPr>
            <a:r>
              <a:rPr lang="en-US" b="1" i="0" dirty="0">
                <a:solidFill>
                  <a:srgbClr val="E6E6E6"/>
                </a:solidFill>
                <a:effectLst/>
                <a:latin typeface="Segoe UI" panose="020B0502040204020203" pitchFamily="34" charset="0"/>
              </a:rPr>
              <a:t>Dual</a:t>
            </a:r>
            <a:r>
              <a:rPr lang="en-US" b="0" i="0" dirty="0">
                <a:solidFill>
                  <a:srgbClr val="E6E6E6"/>
                </a:solidFill>
                <a:effectLst/>
                <a:latin typeface="Segoe UI" panose="020B0502040204020203" pitchFamily="34" charset="0"/>
              </a:rPr>
              <a:t>: Tables with this setting can act as either cached or not cached, depending on the context of the query that's submitted to the Power BI semantic model. In some cases, you fulfill queries from cached data. In other cases, you fulfill queries by executing an on-demand query to the data source.</a:t>
            </a:r>
          </a:p>
          <a:p>
            <a:pPr lvl="1" algn="l"/>
            <a:r>
              <a:rPr lang="en-US" b="0" i="0" dirty="0">
                <a:solidFill>
                  <a:srgbClr val="E6E6E6"/>
                </a:solidFill>
                <a:effectLst/>
                <a:latin typeface="Segoe UI" panose="020B0502040204020203" pitchFamily="34" charset="0"/>
              </a:rPr>
              <a:t>Changing the </a:t>
            </a:r>
            <a:r>
              <a:rPr lang="en-US" b="1" i="0" dirty="0">
                <a:solidFill>
                  <a:srgbClr val="E6E6E6"/>
                </a:solidFill>
                <a:effectLst/>
                <a:latin typeface="Segoe UI" panose="020B0502040204020203" pitchFamily="34" charset="0"/>
              </a:rPr>
              <a:t>Storage mode</a:t>
            </a:r>
            <a:r>
              <a:rPr lang="en-US" b="0" i="0" dirty="0">
                <a:solidFill>
                  <a:srgbClr val="E6E6E6"/>
                </a:solidFill>
                <a:effectLst/>
                <a:latin typeface="Segoe UI" panose="020B0502040204020203" pitchFamily="34" charset="0"/>
              </a:rPr>
              <a:t> of a table to </a:t>
            </a:r>
            <a:r>
              <a:rPr lang="en-US" b="1" i="0" dirty="0">
                <a:solidFill>
                  <a:srgbClr val="E6E6E6"/>
                </a:solidFill>
                <a:effectLst/>
                <a:latin typeface="Segoe UI" panose="020B0502040204020203" pitchFamily="34" charset="0"/>
              </a:rPr>
              <a:t>Import</a:t>
            </a:r>
            <a:r>
              <a:rPr lang="en-US" b="0" i="0" dirty="0">
                <a:solidFill>
                  <a:srgbClr val="E6E6E6"/>
                </a:solidFill>
                <a:effectLst/>
                <a:latin typeface="Segoe UI" panose="020B0502040204020203" pitchFamily="34" charset="0"/>
              </a:rPr>
              <a:t> is an </a:t>
            </a:r>
            <a:r>
              <a:rPr lang="en-US" b="0" i="1" dirty="0">
                <a:solidFill>
                  <a:srgbClr val="E6E6E6"/>
                </a:solidFill>
                <a:effectLst/>
                <a:latin typeface="Segoe UI" panose="020B0502040204020203" pitchFamily="34" charset="0"/>
              </a:rPr>
              <a:t>irreversible</a:t>
            </a:r>
            <a:r>
              <a:rPr lang="en-US" b="0" i="0" dirty="0">
                <a:solidFill>
                  <a:srgbClr val="E6E6E6"/>
                </a:solidFill>
                <a:effectLst/>
                <a:latin typeface="Segoe UI" panose="020B0502040204020203" pitchFamily="34" charset="0"/>
              </a:rPr>
              <a:t> operation. Once set, this property can't later be changed to either </a:t>
            </a:r>
            <a:r>
              <a:rPr lang="en-US" b="1" i="0" dirty="0">
                <a:solidFill>
                  <a:srgbClr val="E6E6E6"/>
                </a:solidFill>
                <a:effectLst/>
                <a:latin typeface="Segoe UI" panose="020B0502040204020203" pitchFamily="34" charset="0"/>
              </a:rPr>
              <a:t>DirectQuery</a:t>
            </a:r>
            <a:r>
              <a:rPr lang="en-US" b="0" i="0" dirty="0">
                <a:solidFill>
                  <a:srgbClr val="E6E6E6"/>
                </a:solidFill>
                <a:effectLst/>
                <a:latin typeface="Segoe UI" panose="020B0502040204020203" pitchFamily="34" charset="0"/>
              </a:rPr>
              <a:t> or </a:t>
            </a:r>
            <a:r>
              <a:rPr lang="en-US" b="1" i="0" dirty="0">
                <a:solidFill>
                  <a:srgbClr val="E6E6E6"/>
                </a:solidFill>
                <a:effectLst/>
                <a:latin typeface="Segoe UI" panose="020B0502040204020203" pitchFamily="34" charset="0"/>
              </a:rPr>
              <a:t>Dual</a:t>
            </a:r>
            <a:r>
              <a:rPr lang="en-US" b="0" i="0" dirty="0">
                <a:solidFill>
                  <a:srgbClr val="E6E6E6"/>
                </a:solidFill>
                <a:effectLst/>
                <a:latin typeface="Segoe UI" panose="020B0502040204020203" pitchFamily="34" charset="0"/>
              </a:rPr>
              <a:t>.</a:t>
            </a:r>
          </a:p>
          <a:p>
            <a:pPr algn="l"/>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10572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We recommend you apply </a:t>
            </a:r>
            <a:r>
              <a:rPr lang="en-US" b="0" i="0" u="none" strike="noStrike" dirty="0">
                <a:solidFill>
                  <a:srgbClr val="E6E6E6"/>
                </a:solidFill>
                <a:effectLst/>
                <a:latin typeface="Segoe UI" panose="020B0502040204020203" pitchFamily="34" charset="0"/>
                <a:hlinkClick r:id="rId3"/>
              </a:rPr>
              <a:t>star schema</a:t>
            </a:r>
            <a:r>
              <a:rPr lang="en-US" b="0" i="0" dirty="0">
                <a:solidFill>
                  <a:srgbClr val="E6E6E6"/>
                </a:solidFill>
                <a:effectLst/>
                <a:latin typeface="Segoe UI" panose="020B0502040204020203" pitchFamily="34" charset="0"/>
              </a:rPr>
              <a:t> design principles to produce a model comprising dimension and fact tables. It’s common to set up Power BI to enforce rules that filter dimension tables, allowing model relationships to efficiently propagate those filters to fact tables.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following image is the model diagram of the Adventure Works sales analysis data model. It shows a star schema design comprising a single fact table named </a:t>
            </a:r>
            <a:r>
              <a:rPr lang="en-US" b="1" i="0" dirty="0" err="1">
                <a:solidFill>
                  <a:srgbClr val="E6E6E6"/>
                </a:solidFill>
                <a:effectLst/>
                <a:latin typeface="Segoe UI" panose="020B0502040204020203" pitchFamily="34" charset="0"/>
              </a:rPr>
              <a:t>FactResellerSales</a:t>
            </a:r>
            <a:r>
              <a:rPr lang="en-US" b="0" i="0" dirty="0">
                <a:solidFill>
                  <a:srgbClr val="E6E6E6"/>
                </a:solidFill>
                <a:effectLst/>
                <a:latin typeface="Segoe UI" panose="020B0502040204020203" pitchFamily="34" charset="0"/>
              </a:rPr>
              <a:t>. The other five tables are dimension tables that support the analysis of sales measures by product, date, reseller, employee, and sales territory.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Relationships are then used to connect all dimension tables to the fact table. These relationships propagate filters (directly or indirectly) from the dimension table to the </a:t>
            </a:r>
            <a:r>
              <a:rPr lang="en-US" b="1" i="0" dirty="0" err="1">
                <a:solidFill>
                  <a:srgbClr val="E6E6E6"/>
                </a:solidFill>
                <a:effectLst/>
                <a:latin typeface="Segoe UI" panose="020B0502040204020203" pitchFamily="34" charset="0"/>
              </a:rPr>
              <a:t>FactResellerSales</a:t>
            </a:r>
            <a:r>
              <a:rPr lang="en-US" b="1" i="0" dirty="0">
                <a:solidFill>
                  <a:srgbClr val="E6E6E6"/>
                </a:solidFill>
                <a:effectLst/>
                <a:latin typeface="Segoe UI" panose="020B0502040204020203" pitchFamily="34" charset="0"/>
              </a:rPr>
              <a:t> </a:t>
            </a:r>
            <a:r>
              <a:rPr lang="en-US" b="0" i="0" dirty="0">
                <a:solidFill>
                  <a:srgbClr val="E6E6E6"/>
                </a:solidFill>
                <a:effectLst/>
                <a:latin typeface="Segoe UI" panose="020B0502040204020203" pitchFamily="34" charset="0"/>
              </a:rPr>
              <a:t>table.</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Use disconnected tables</a:t>
            </a:r>
          </a:p>
          <a:p>
            <a:pPr algn="l"/>
            <a:endParaRPr lang="en-US" b="1"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It's unusual that a model table isn't related to another model table. Such a table in a valid model design is described as a disconnected table. A disconnected table isn't intended to propagate filters to other model tables. Instead, it accepts "user input" (perhaps with a slicer visual), allowing model calculations to use the input value in a meaningful way. For example, consider a disconnected table that’s loaded with a range of currency exchange rate values. As long as a filter is applied to filter by a single rate value, a measure expression can use that value to convert sales values.</a:t>
            </a:r>
          </a:p>
          <a:p>
            <a:pPr algn="l"/>
            <a:endParaRPr lang="en-US" b="0" i="0" dirty="0">
              <a:solidFill>
                <a:srgbClr val="E6E6E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566536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This is an animated diagram that shows a business question and how the filtering through the dimension tables identifies the value to provide answer.</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 model relationship propagates filters applied on the column of one model table to a different model table. Filters will propagate so long as there's a relationship path to follow, which can involve propagation to multiple tables.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Relationship paths are deterministic, meaning that filters are always propagated in the same way and without random variation. Relationships can, however, be disabled, or have filter context modified by model calculations that use particular DAX functions.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In this example, the model consists of four tables: </a:t>
            </a:r>
            <a:r>
              <a:rPr lang="en-US" b="1" i="0" dirty="0">
                <a:solidFill>
                  <a:srgbClr val="E6E6E6"/>
                </a:solidFill>
                <a:effectLst/>
                <a:latin typeface="Segoe UI" panose="020B0502040204020203" pitchFamily="34" charset="0"/>
              </a:rPr>
              <a:t>Category</a:t>
            </a:r>
            <a:r>
              <a:rPr lang="en-US" b="0" i="0" dirty="0">
                <a:solidFill>
                  <a:srgbClr val="E6E6E6"/>
                </a:solidFill>
                <a:effectLst/>
                <a:latin typeface="Segoe UI" panose="020B0502040204020203" pitchFamily="34" charset="0"/>
              </a:rPr>
              <a:t>, </a:t>
            </a:r>
            <a:r>
              <a:rPr lang="en-US" b="1" i="0" dirty="0">
                <a:solidFill>
                  <a:srgbClr val="E6E6E6"/>
                </a:solidFill>
                <a:effectLst/>
                <a:latin typeface="Segoe UI" panose="020B0502040204020203" pitchFamily="34" charset="0"/>
              </a:rPr>
              <a:t>Product</a:t>
            </a:r>
            <a:r>
              <a:rPr lang="en-US" b="0" i="0" dirty="0">
                <a:solidFill>
                  <a:srgbClr val="E6E6E6"/>
                </a:solidFill>
                <a:effectLst/>
                <a:latin typeface="Segoe UI" panose="020B0502040204020203" pitchFamily="34" charset="0"/>
              </a:rPr>
              <a:t>, </a:t>
            </a:r>
            <a:r>
              <a:rPr lang="en-US" b="1" i="0" dirty="0">
                <a:solidFill>
                  <a:srgbClr val="E6E6E6"/>
                </a:solidFill>
                <a:effectLst/>
                <a:latin typeface="Segoe UI" panose="020B0502040204020203" pitchFamily="34" charset="0"/>
              </a:rPr>
              <a:t>Year</a:t>
            </a:r>
            <a:r>
              <a:rPr lang="en-US" b="0" i="0" dirty="0">
                <a:solidFill>
                  <a:srgbClr val="E6E6E6"/>
                </a:solidFill>
                <a:effectLst/>
                <a:latin typeface="Segoe UI" panose="020B0502040204020203" pitchFamily="34" charset="0"/>
              </a:rPr>
              <a:t>, and </a:t>
            </a:r>
            <a:r>
              <a:rPr lang="en-US" b="1" i="0" dirty="0">
                <a:solidFill>
                  <a:srgbClr val="E6E6E6"/>
                </a:solidFill>
                <a:effectLst/>
                <a:latin typeface="Segoe UI" panose="020B0502040204020203" pitchFamily="34" charset="0"/>
              </a:rPr>
              <a:t>Sales</a:t>
            </a:r>
            <a:r>
              <a:rPr lang="en-US" b="0" i="0" dirty="0">
                <a:solidFill>
                  <a:srgbClr val="E6E6E6"/>
                </a:solidFill>
                <a:effectLst/>
                <a:latin typeface="Segoe UI" panose="020B0502040204020203" pitchFamily="34" charset="0"/>
              </a:rPr>
              <a:t>. The </a:t>
            </a:r>
            <a:r>
              <a:rPr lang="en-US" b="1" i="0" dirty="0">
                <a:solidFill>
                  <a:srgbClr val="E6E6E6"/>
                </a:solidFill>
                <a:effectLst/>
                <a:latin typeface="Segoe UI" panose="020B0502040204020203" pitchFamily="34" charset="0"/>
              </a:rPr>
              <a:t>Category</a:t>
            </a:r>
            <a:r>
              <a:rPr lang="en-US" b="0" i="0" dirty="0">
                <a:solidFill>
                  <a:srgbClr val="E6E6E6"/>
                </a:solidFill>
                <a:effectLst/>
                <a:latin typeface="Segoe UI" panose="020B0502040204020203" pitchFamily="34" charset="0"/>
              </a:rPr>
              <a:t> table relates to the </a:t>
            </a:r>
            <a:r>
              <a:rPr lang="en-US" b="1" i="0" dirty="0">
                <a:solidFill>
                  <a:srgbClr val="E6E6E6"/>
                </a:solidFill>
                <a:effectLst/>
                <a:latin typeface="Segoe UI" panose="020B0502040204020203" pitchFamily="34" charset="0"/>
              </a:rPr>
              <a:t>Product</a:t>
            </a:r>
            <a:r>
              <a:rPr lang="en-US" b="0" i="0" dirty="0">
                <a:solidFill>
                  <a:srgbClr val="E6E6E6"/>
                </a:solidFill>
                <a:effectLst/>
                <a:latin typeface="Segoe UI" panose="020B0502040204020203" pitchFamily="34" charset="0"/>
              </a:rPr>
              <a:t> table, and the </a:t>
            </a:r>
            <a:r>
              <a:rPr lang="en-US" b="1" i="0" dirty="0">
                <a:solidFill>
                  <a:srgbClr val="E6E6E6"/>
                </a:solidFill>
                <a:effectLst/>
                <a:latin typeface="Segoe UI" panose="020B0502040204020203" pitchFamily="34" charset="0"/>
              </a:rPr>
              <a:t>Product</a:t>
            </a:r>
            <a:r>
              <a:rPr lang="en-US" b="0" i="0" dirty="0">
                <a:solidFill>
                  <a:srgbClr val="E6E6E6"/>
                </a:solidFill>
                <a:effectLst/>
                <a:latin typeface="Segoe UI" panose="020B0502040204020203" pitchFamily="34" charset="0"/>
              </a:rPr>
              <a:t> table relates to the </a:t>
            </a:r>
            <a:r>
              <a:rPr lang="en-US" b="1" i="0" dirty="0">
                <a:solidFill>
                  <a:srgbClr val="E6E6E6"/>
                </a:solidFill>
                <a:effectLst/>
                <a:latin typeface="Segoe UI" panose="020B0502040204020203" pitchFamily="34" charset="0"/>
              </a:rPr>
              <a:t>Sales</a:t>
            </a:r>
            <a:r>
              <a:rPr lang="en-US" b="0" i="0" dirty="0">
                <a:solidFill>
                  <a:srgbClr val="E6E6E6"/>
                </a:solidFill>
                <a:effectLst/>
                <a:latin typeface="Segoe UI" panose="020B0502040204020203" pitchFamily="34" charset="0"/>
              </a:rPr>
              <a:t> table. The </a:t>
            </a:r>
            <a:r>
              <a:rPr lang="en-US" b="1" i="0" dirty="0">
                <a:solidFill>
                  <a:srgbClr val="E6E6E6"/>
                </a:solidFill>
                <a:effectLst/>
                <a:latin typeface="Segoe UI" panose="020B0502040204020203" pitchFamily="34" charset="0"/>
              </a:rPr>
              <a:t>Year</a:t>
            </a:r>
            <a:r>
              <a:rPr lang="en-US" b="0" i="0" dirty="0">
                <a:solidFill>
                  <a:srgbClr val="E6E6E6"/>
                </a:solidFill>
                <a:effectLst/>
                <a:latin typeface="Segoe UI" panose="020B0502040204020203" pitchFamily="34" charset="0"/>
              </a:rPr>
              <a:t> table also relates to the </a:t>
            </a:r>
            <a:r>
              <a:rPr lang="en-US" b="1" i="0" dirty="0">
                <a:solidFill>
                  <a:srgbClr val="E6E6E6"/>
                </a:solidFill>
                <a:effectLst/>
                <a:latin typeface="Segoe UI" panose="020B0502040204020203" pitchFamily="34" charset="0"/>
              </a:rPr>
              <a:t>Sales</a:t>
            </a:r>
            <a:r>
              <a:rPr lang="en-US" b="0" i="0" dirty="0">
                <a:solidFill>
                  <a:srgbClr val="E6E6E6"/>
                </a:solidFill>
                <a:effectLst/>
                <a:latin typeface="Segoe UI" panose="020B0502040204020203" pitchFamily="34" charset="0"/>
              </a:rPr>
              <a:t> table. All relationships are one-to-many.</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86692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model relationship relates one column in a table to one column in a different table. (There's one specialized case where this requirement isn't true, and it applies only to multi-column relationships in DirectQuery models.)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Note: It's not possible to relate a column to a different column in the same table. This concept is sometimes confused with the ability to define a relational database foreign key constraint that’s table self-referencing. You can use this relational database concept to store parent-child relationships (for example, each employee record is related to a "reports to" employee). However, you can’t use model relationships to generate a model hierarchy based on this type of relationship. To create a parent-child hierarchy, see </a:t>
            </a:r>
            <a:r>
              <a:rPr lang="en-US" b="1" i="0" u="none" strike="noStrike" dirty="0">
                <a:effectLst/>
                <a:latin typeface="Segoe UI" panose="020B0502040204020203" pitchFamily="34" charset="0"/>
                <a:hlinkClick r:id="rId3"/>
              </a:rPr>
              <a:t>Parent and Child functions</a:t>
            </a:r>
            <a:r>
              <a:rPr lang="en-US" b="0" i="0" dirty="0">
                <a:solidFill>
                  <a:srgbClr val="E6E6E6"/>
                </a:solidFill>
                <a:effectLst/>
                <a:latin typeface="Segoe UI" panose="020B0502040204020203" pitchFamily="34" charset="0"/>
              </a:rPr>
              <a:t>.</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In Power BI Desktop model view, you can interpret a relationship's cardinality type by looking at the indicators (1 or *) on either side of the relationship line. To determine which columns are related, you'll need to select, or hover the cursor over, the relationship line to highlight the related columns.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273380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389A2-2A51-1CEC-CE1A-5BB9472D8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CDD9D-4058-05D4-CDD3-7D611BABF9D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91758B4-E2F1-4C99-D4BE-FACEC7A6A574}"/>
              </a:ext>
            </a:extLst>
          </p:cNvPr>
          <p:cNvSpPr>
            <a:spLocks noGrp="1"/>
          </p:cNvSpPr>
          <p:nvPr>
            <p:ph type="body" idx="1"/>
          </p:nvPr>
        </p:nvSpPr>
        <p:spPr/>
        <p:txBody>
          <a:bodyPr>
            <a:normAutofit/>
          </a:bodyPr>
          <a:lstStyle/>
          <a:p>
            <a:pPr algn="l"/>
            <a:r>
              <a:rPr lang="en-US" b="0" i="0" dirty="0">
                <a:solidFill>
                  <a:srgbClr val="E6E6E6"/>
                </a:solidFill>
                <a:effectLst/>
                <a:latin typeface="Segoe UI" panose="020B0502040204020203" pitchFamily="34" charset="0"/>
              </a:rPr>
              <a:t>Perhaps you've heard that Power BI can seamlessly handle trillions of rows of data, but you're not able to accomplish that in your own Power BI tenant. Working with high volume and large-scale data can be done in Fabric and Power BI with the right groundwork in place.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This module introduces considerations for building enterprise scale, IT-driven solutions. You'll review data modeling best practices and Power BI Premium/Fabric features for working with large data.</a:t>
            </a:r>
          </a:p>
          <a:p>
            <a:pPr marL="0" indent="0">
              <a:buNone/>
            </a:pPr>
            <a:endParaRPr lang="en-US" dirty="0"/>
          </a:p>
        </p:txBody>
      </p:sp>
      <p:sp>
        <p:nvSpPr>
          <p:cNvPr id="4" name="Slide Number Placeholder 3">
            <a:extLst>
              <a:ext uri="{FF2B5EF4-FFF2-40B4-BE49-F238E27FC236}">
                <a16:creationId xmlns:a16="http://schemas.microsoft.com/office/drawing/2014/main" id="{EBF9C99B-473E-BE83-12BB-7BECAD84B110}"/>
              </a:ext>
            </a:extLst>
          </p:cNvPr>
          <p:cNvSpPr>
            <a:spLocks noGrp="1"/>
          </p:cNvSpPr>
          <p:nvPr>
            <p:ph type="sldNum" sz="quarter" idx="10"/>
          </p:nvPr>
        </p:nvSpPr>
        <p:spPr/>
        <p:txBody>
          <a:bodyPr/>
          <a:lstStyle/>
          <a:p>
            <a:fld id="{6101C5E1-D8E9-464D-A93E-CE21651935A7}" type="slidenum">
              <a:rPr lang="en-US" smtClean="0"/>
              <a:t>3</a:t>
            </a:fld>
            <a:endParaRPr lang="en-US"/>
          </a:p>
        </p:txBody>
      </p:sp>
    </p:spTree>
    <p:extLst>
      <p:ext uri="{BB962C8B-B14F-4D97-AF65-F5344CB8AC3E}">
        <p14:creationId xmlns:p14="http://schemas.microsoft.com/office/powerpoint/2010/main" val="3945773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Relationship functions can be used for managing and utilizing relationships between tables, even inactive relationships.</a:t>
            </a:r>
          </a:p>
          <a:p>
            <a:endParaRPr lang="en-US" u="none" strike="noStrike" dirty="0">
              <a:effectLst/>
              <a:hlinkClick r:id="rId3"/>
            </a:endParaRPr>
          </a:p>
          <a:p>
            <a:r>
              <a:rPr lang="en-US" u="none" strike="noStrike" dirty="0">
                <a:effectLst/>
                <a:hlinkClick r:id="rId3"/>
              </a:rPr>
              <a:t>RELATED</a:t>
            </a:r>
            <a:endParaRPr lang="en-US" u="none" strike="noStrike" dirty="0">
              <a:effectLst/>
            </a:endParaRPr>
          </a:p>
          <a:p>
            <a:r>
              <a:rPr lang="en-US" dirty="0">
                <a:effectLst/>
              </a:rPr>
              <a:t>Returns a related value from another table.</a:t>
            </a:r>
          </a:p>
          <a:p>
            <a:endParaRPr lang="en-US" u="none" strike="noStrike" dirty="0">
              <a:effectLst/>
              <a:hlinkClick r:id="rId4"/>
            </a:endParaRPr>
          </a:p>
          <a:p>
            <a:r>
              <a:rPr lang="en-US" u="none" strike="noStrike" dirty="0">
                <a:effectLst/>
                <a:hlinkClick r:id="rId4"/>
              </a:rPr>
              <a:t>RELATEDTABLE</a:t>
            </a:r>
            <a:r>
              <a:rPr lang="en-US" u="none" strike="noStrike" dirty="0">
                <a:effectLst/>
              </a:rPr>
              <a:t> </a:t>
            </a:r>
          </a:p>
          <a:p>
            <a:r>
              <a:rPr lang="en-US" dirty="0">
                <a:effectLst/>
              </a:rPr>
              <a:t>Evaluates a table expression in a context modified by the given filters.</a:t>
            </a:r>
          </a:p>
          <a:p>
            <a:endParaRPr lang="en-US" u="none" strike="noStrike" dirty="0">
              <a:effectLst/>
              <a:hlinkClick r:id="rId5"/>
            </a:endParaRPr>
          </a:p>
          <a:p>
            <a:r>
              <a:rPr lang="en-US" u="none" strike="noStrike" dirty="0">
                <a:effectLst/>
                <a:hlinkClick r:id="rId5"/>
              </a:rPr>
              <a:t>USERELATIONSHIP</a:t>
            </a:r>
            <a:r>
              <a:rPr lang="en-US" u="none" strike="noStrike" dirty="0">
                <a:effectLst/>
              </a:rPr>
              <a:t> </a:t>
            </a:r>
          </a:p>
          <a:p>
            <a:r>
              <a:rPr lang="en-US" dirty="0">
                <a:effectLst/>
              </a:rPr>
              <a:t>Specifies the relationship to be used in a specific calculation as the one that exists between columnName1 and columnName2.</a:t>
            </a:r>
          </a:p>
          <a:p>
            <a:endParaRPr lang="en-US" dirty="0">
              <a:effectLst/>
            </a:endParaRPr>
          </a:p>
          <a:p>
            <a:r>
              <a:rPr lang="en-US" u="none" strike="noStrike" dirty="0">
                <a:effectLst/>
                <a:hlinkClick r:id="rId6"/>
              </a:rPr>
              <a:t>CROSSFILTER</a:t>
            </a:r>
            <a:endParaRPr lang="en-US" u="none" strike="noStrike" dirty="0">
              <a:effectLst/>
            </a:endParaRPr>
          </a:p>
          <a:p>
            <a:r>
              <a:rPr lang="en-US" dirty="0">
                <a:effectLst/>
              </a:rPr>
              <a:t>Specifies the cross-filtering direction to be used in a calculation for a relationship that exists between two columns.</a:t>
            </a:r>
          </a:p>
          <a:p>
            <a:endParaRPr lang="en-US" dirty="0">
              <a:effectLst/>
            </a:endParaRPr>
          </a:p>
          <a:p>
            <a:r>
              <a:rPr lang="en-US" u="none" strike="noStrike" dirty="0">
                <a:effectLst/>
                <a:hlinkClick r:id="rId7"/>
              </a:rPr>
              <a:t>COMBINEVALUES</a:t>
            </a:r>
            <a:endParaRPr lang="en-US" u="none" strike="noStrike" dirty="0">
              <a:effectLst/>
            </a:endParaRPr>
          </a:p>
          <a:p>
            <a:r>
              <a:rPr lang="en-US" dirty="0">
                <a:effectLst/>
              </a:rPr>
              <a:t>Joins two or more text strings into one text string.</a:t>
            </a:r>
          </a:p>
          <a:p>
            <a:endParaRPr lang="en-US" dirty="0">
              <a:effectLst/>
            </a:endParaRPr>
          </a:p>
          <a:p>
            <a:r>
              <a:rPr lang="en-US" u="sng" dirty="0">
                <a:effectLst/>
                <a:hlinkClick r:id="rId8"/>
              </a:rPr>
              <a:t>TREATAS</a:t>
            </a:r>
            <a:r>
              <a:rPr lang="en-US" u="sng" dirty="0">
                <a:effectLst/>
              </a:rPr>
              <a:t> </a:t>
            </a:r>
          </a:p>
          <a:p>
            <a:r>
              <a:rPr lang="en-US" dirty="0">
                <a:effectLst/>
              </a:rPr>
              <a:t>Applies the result of a table expression as filters to columns from an unrelated table.</a:t>
            </a:r>
          </a:p>
          <a:p>
            <a:endParaRPr lang="en-US" dirty="0">
              <a:effectLst/>
            </a:endParaRPr>
          </a:p>
          <a:p>
            <a:r>
              <a:rPr lang="en-US" dirty="0">
                <a:effectLst/>
              </a:rPr>
              <a:t>Parent and child functions</a:t>
            </a:r>
          </a:p>
          <a:p>
            <a:r>
              <a:rPr lang="en-US" b="0" i="0" dirty="0">
                <a:solidFill>
                  <a:srgbClr val="161616"/>
                </a:solidFill>
                <a:effectLst/>
                <a:latin typeface="Segoe UI" panose="020B0502040204020203" pitchFamily="34" charset="0"/>
              </a:rPr>
              <a:t>Help users manage data that is presented as a parent-child hierarchy in their models. Use these functions to:</a:t>
            </a: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Obtain the entire lineage of parents a row has</a:t>
            </a: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How many levels has the lineage to the top parent</a:t>
            </a: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Who is the parent n-levels above the current row</a:t>
            </a: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Who is the n-descendant from the top of the current row hierarchy</a:t>
            </a: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Is certain parent a parent in the current row hierarchy?</a:t>
            </a:r>
            <a:endParaRPr lang="en-US" dirty="0">
              <a:effectLs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639816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&lt;BUILD slide&gt;</a:t>
            </a:r>
          </a:p>
          <a:p>
            <a:pPr algn="l"/>
            <a:r>
              <a:rPr lang="en-US" b="0" i="0" dirty="0">
                <a:effectLst/>
                <a:latin typeface="Segoe UI Light" panose="020B0502040204020203" pitchFamily="34" charset="0"/>
                <a:cs typeface="Segoe UI Light" panose="020B0502040204020203" pitchFamily="34" charset="0"/>
              </a:rPr>
              <a:t>Earlier when we discussed role-playing dimensions, we explained that you can create multiple relationships between tables, but only one could be active. In order to leverage the inactive relationships, you need to use DAX. This is the final step in creating role-playing dimensions.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this image, we see the Sales and Date tables, with two relationships. The active relationship is between OrderDate and Date.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&lt;CLICK&gt;</a:t>
            </a:r>
          </a:p>
          <a:p>
            <a:pPr algn="l"/>
            <a:r>
              <a:rPr lang="en-US" b="0" i="0" dirty="0">
                <a:effectLst/>
                <a:latin typeface="Segoe UI Light" panose="020B0502040204020203" pitchFamily="34" charset="0"/>
                <a:cs typeface="Segoe UI Light" panose="020B0502040204020203" pitchFamily="34" charset="0"/>
              </a:rPr>
              <a:t>We can see that we can filter by date to calculate sales. However, if we also wanted to visualize the data by ShipDate, then we need to use DAX.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&lt;CLICK&gt;</a:t>
            </a:r>
          </a:p>
          <a:p>
            <a:pPr algn="l"/>
            <a:r>
              <a:rPr lang="en-US" b="0" i="0" dirty="0">
                <a:effectLst/>
                <a:latin typeface="Segoe UI Light" panose="020B0502040204020203" pitchFamily="34" charset="0"/>
                <a:cs typeface="Segoe UI Light" panose="020B0502040204020203" pitchFamily="34" charset="0"/>
              </a:rPr>
              <a:t>To enable filtering on ShipDate, you can use the DAX function USERELATIONSHIP(). This function is used to specify a relationship to be used in a specific calculation and is done without overriding any existing relationships. It is a beneficial feature in that it allows developers to make additional calculations on inactive relationships by overriding the default active relationship between two tables in a DAX expression, as shown in the following example:</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Sales by Ship Date = CALCULATE(Sales[TotalPrice], USERELATIONSHIP('Calendar'[Date], Sales[ShipDate]))</a:t>
            </a:r>
          </a:p>
          <a:p>
            <a:pPr algn="l"/>
            <a:endParaRPr lang="en-US"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Light" panose="020B0502040204020203" pitchFamily="34" charset="0"/>
                <a:cs typeface="Segoe UI Light" panose="020B0502040204020203" pitchFamily="34" charset="0"/>
              </a:rPr>
              <a:t>Now, you will be able to create the bottom visual.</a:t>
            </a:r>
          </a:p>
          <a:p>
            <a:pPr algn="l"/>
            <a:endParaRPr lang="en-US" b="0" i="0" dirty="0">
              <a:effectLst/>
              <a:latin typeface="Segoe UI Light" panose="020B0502040204020203" pitchFamily="34" charset="0"/>
              <a:cs typeface="Segoe UI Light" panose="020B0502040204020203" pitchFamily="34" charset="0"/>
            </a:endParaRPr>
          </a:p>
          <a:p>
            <a:pPr algn="l"/>
            <a:endParaRPr lang="en-US" b="0" i="0" dirty="0">
              <a:effectLst/>
              <a:latin typeface="Segoe UI Light" panose="020B0502040204020203" pitchFamily="34" charset="0"/>
              <a:cs typeface="Segoe UI Light" panose="020B0502040204020203" pitchFamily="34" charset="0"/>
            </a:endParaRPr>
          </a:p>
          <a:p>
            <a:pPr algn="l"/>
            <a:endParaRPr lang="en-US" b="0" i="0" dirty="0">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61206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Model relationships, from an evaluation perspective, are classified as either regular or limited. It's not a configurable relationship property. It’s inferred from the cardinality type and the data source of the two related tables. It's important to understand the evaluation type because there may be performance implications or consequences should data integrity be compromised. </a:t>
            </a:r>
          </a:p>
          <a:p>
            <a:endParaRPr lang="en-US" b="0"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Regular relationships</a:t>
            </a:r>
          </a:p>
          <a:p>
            <a:endParaRPr lang="en-US" b="1"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model relationship is regular when the query engine can determine the "one" side of relationship. It has confirmation that the "one" side column contains unique values. All one-to-many intra source group relationships are regular relationships.</a:t>
            </a:r>
            <a:endParaRPr lang="en-US" b="1" i="0" dirty="0">
              <a:solidFill>
                <a:srgbClr val="E6E6E6"/>
              </a:solidFill>
              <a:effectLst/>
              <a:latin typeface="Segoe UI" panose="020B0502040204020203" pitchFamily="34" charset="0"/>
            </a:endParaRPr>
          </a:p>
          <a:p>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Limited relationships</a:t>
            </a:r>
          </a:p>
          <a:p>
            <a:pPr algn="l"/>
            <a:endParaRPr lang="en-US" b="1"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 model relationship is limited when there's no guaranteed "one" side. A limited relationship can happen for two reasons:</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The relationship uses a many-to-many cardinality type (even if one or both columns contain unique values).</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The relationship is cross source group (which can only ever be the case for composite models).</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Precedence rules</a:t>
            </a:r>
          </a:p>
          <a:p>
            <a:pPr algn="l"/>
            <a:endParaRPr lang="en-US" b="1"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Bi-directional relationships can introduce multiple, and therefore ambiguous, filter propagation paths between model tables. The following list presents precedence rules that Power BI uses for ambiguity detection and path resolution:</a:t>
            </a:r>
          </a:p>
          <a:p>
            <a:pPr algn="l"/>
            <a:endParaRPr lang="en-US" b="0" i="0" dirty="0">
              <a:solidFill>
                <a:srgbClr val="E6E6E6"/>
              </a:solidFill>
              <a:effectLst/>
              <a:latin typeface="Segoe UI" panose="020B0502040204020203" pitchFamily="34" charset="0"/>
            </a:endParaRPr>
          </a:p>
          <a:p>
            <a:pPr lvl="1" algn="l">
              <a:buFont typeface="+mj-lt"/>
              <a:buAutoNum type="arabicPeriod"/>
            </a:pPr>
            <a:r>
              <a:rPr lang="en-US" b="0" i="0" dirty="0">
                <a:solidFill>
                  <a:srgbClr val="E6E6E6"/>
                </a:solidFill>
                <a:effectLst/>
                <a:latin typeface="Segoe UI" panose="020B0502040204020203" pitchFamily="34" charset="0"/>
              </a:rPr>
              <a:t>Many-to-one and one-to-one relationships, including limited relationships</a:t>
            </a:r>
          </a:p>
          <a:p>
            <a:pPr lvl="1" algn="l">
              <a:buFont typeface="+mj-lt"/>
              <a:buAutoNum type="arabicPeriod"/>
            </a:pPr>
            <a:r>
              <a:rPr lang="en-US" b="0" i="0" dirty="0">
                <a:solidFill>
                  <a:srgbClr val="E6E6E6"/>
                </a:solidFill>
                <a:effectLst/>
                <a:latin typeface="Segoe UI" panose="020B0502040204020203" pitchFamily="34" charset="0"/>
              </a:rPr>
              <a:t>Many-to-many relationships</a:t>
            </a:r>
          </a:p>
          <a:p>
            <a:pPr lvl="1" algn="l">
              <a:buFont typeface="+mj-lt"/>
              <a:buAutoNum type="arabicPeriod"/>
            </a:pPr>
            <a:r>
              <a:rPr lang="en-US" b="0" i="0" dirty="0">
                <a:solidFill>
                  <a:srgbClr val="E6E6E6"/>
                </a:solidFill>
                <a:effectLst/>
                <a:latin typeface="Segoe UI" panose="020B0502040204020203" pitchFamily="34" charset="0"/>
              </a:rPr>
              <a:t>Bi-directional relationships, in the reverse direction (that is, from the "many" side)</a:t>
            </a:r>
          </a:p>
          <a:p>
            <a:pPr marL="107153" lvl="1" indent="0" algn="l">
              <a:buFont typeface="+mj-lt"/>
              <a:buNone/>
            </a:pPr>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Performance preference</a:t>
            </a:r>
          </a:p>
          <a:p>
            <a:pPr algn="l"/>
            <a:endParaRPr lang="en-US" b="1"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following list orders filter propagation performance, from fastest to slowest performance:</a:t>
            </a:r>
          </a:p>
          <a:p>
            <a:pPr lvl="1" algn="l"/>
            <a:endParaRPr lang="en-US" b="0" i="0" dirty="0">
              <a:solidFill>
                <a:srgbClr val="E6E6E6"/>
              </a:solidFill>
              <a:effectLst/>
              <a:latin typeface="Segoe UI" panose="020B0502040204020203" pitchFamily="34" charset="0"/>
            </a:endParaRPr>
          </a:p>
          <a:p>
            <a:pPr lvl="1" algn="l">
              <a:buFont typeface="+mj-lt"/>
              <a:buAutoNum type="arabicPeriod"/>
            </a:pPr>
            <a:r>
              <a:rPr lang="en-US" b="0" i="0" dirty="0">
                <a:solidFill>
                  <a:srgbClr val="E6E6E6"/>
                </a:solidFill>
                <a:effectLst/>
                <a:latin typeface="Segoe UI" panose="020B0502040204020203" pitchFamily="34" charset="0"/>
              </a:rPr>
              <a:t>One-to-many intra source group relationships</a:t>
            </a:r>
          </a:p>
          <a:p>
            <a:pPr lvl="1" algn="l">
              <a:buFont typeface="+mj-lt"/>
              <a:buAutoNum type="arabicPeriod"/>
            </a:pPr>
            <a:r>
              <a:rPr lang="en-US" b="0" i="0" dirty="0">
                <a:solidFill>
                  <a:srgbClr val="E6E6E6"/>
                </a:solidFill>
                <a:effectLst/>
                <a:latin typeface="Segoe UI" panose="020B0502040204020203" pitchFamily="34" charset="0"/>
              </a:rPr>
              <a:t>Many-to-many model relationships achieved with an intermediary table and that involve at least one bi-directional relationship</a:t>
            </a:r>
          </a:p>
          <a:p>
            <a:pPr lvl="1" algn="l">
              <a:buFont typeface="+mj-lt"/>
              <a:buAutoNum type="arabicPeriod"/>
            </a:pPr>
            <a:r>
              <a:rPr lang="en-US" b="0" i="0" dirty="0">
                <a:solidFill>
                  <a:srgbClr val="E6E6E6"/>
                </a:solidFill>
                <a:effectLst/>
                <a:latin typeface="Segoe UI" panose="020B0502040204020203" pitchFamily="34" charset="0"/>
              </a:rPr>
              <a:t>Many-to-many cardinality relationships</a:t>
            </a:r>
          </a:p>
          <a:p>
            <a:pPr lvl="1" algn="l">
              <a:buFont typeface="+mj-lt"/>
              <a:buAutoNum type="arabicPeriod"/>
            </a:pPr>
            <a:r>
              <a:rPr lang="en-US" b="0" i="0" dirty="0">
                <a:solidFill>
                  <a:srgbClr val="E6E6E6"/>
                </a:solidFill>
                <a:effectLst/>
                <a:latin typeface="Segoe UI" panose="020B0502040204020203" pitchFamily="34" charset="0"/>
              </a:rPr>
              <a:t>Cross source group relationships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223371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You can use variables in your DAX formulas to help you write less complex and more efficient calculations. Variables are underused when starting with Power BI Desktop, but they are effective, and a great habit to create when you are creating measures.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Some expressions involve the use of many nested functions and the reuse of expression logic. These expressions take a longer time to process and are difficult to read and, therefore, troubleshoot.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use variables, you can save query processing time. This change is a step in the right direction toward optimizing the performance of a data model.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use of variables in your data model provides the following advantages: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Improved performance</a:t>
            </a:r>
            <a:r>
              <a:rPr lang="en-US" b="0" i="0" dirty="0">
                <a:effectLst/>
                <a:latin typeface="Segoe UI Light" panose="020B0502040204020203" pitchFamily="34" charset="0"/>
                <a:cs typeface="Segoe UI Light" panose="020B0502040204020203" pitchFamily="34" charset="0"/>
              </a:rPr>
              <a: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Improved readability</a:t>
            </a:r>
            <a:r>
              <a:rPr lang="en-US" b="0" i="0" dirty="0">
                <a:effectLst/>
                <a:latin typeface="Segoe UI Light" panose="020B0502040204020203" pitchFamily="34" charset="0"/>
                <a:cs typeface="Segoe UI Light" panose="020B0502040204020203" pitchFamily="34" charset="0"/>
              </a:rPr>
              <a: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Simplified troubleshooting code</a:t>
            </a:r>
            <a:r>
              <a:rPr lang="en-US" b="0" i="0" dirty="0">
                <a:effectLst/>
                <a:latin typeface="Segoe UI Light" panose="020B0502040204020203" pitchFamily="34" charset="0"/>
                <a:cs typeface="Segoe UI Light" panose="020B0502040204020203" pitchFamily="34" charset="0"/>
              </a:rPr>
              <a: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Reduced complexity</a:t>
            </a:r>
            <a:r>
              <a:rPr lang="en-US" b="0" i="0" dirty="0">
                <a:effectLst/>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16154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400"/>
              </a:spcBef>
              <a:spcAft>
                <a:spcPts val="900"/>
              </a:spcAft>
            </a:pPr>
            <a:r>
              <a:rPr lang="en-US" b="1" i="0" dirty="0">
                <a:solidFill>
                  <a:srgbClr val="161616"/>
                </a:solidFill>
                <a:effectLst/>
                <a:latin typeface="Segoe UI" panose="020B0502040204020203" pitchFamily="34" charset="0"/>
              </a:rPr>
              <a:t>Iterators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Iterator functions in DAX, such as SUMX, AVERAGEX, and MAXX, perform row-by-row calculations over a table and return a single value. These functions are useful for performing calculations that depend on the context of each row. Be cautious using iterator functions for large amounts of data due to the row-by-row processing, which can affect performance.</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example shows how to calculate the total profit for each product.</a:t>
            </a:r>
          </a:p>
          <a:p>
            <a:pPr algn="l"/>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959589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F0BFA-FDB0-5C7D-78D9-A85E7A737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75161-6A30-C05A-CC0A-A10264B2C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42E2F-6A5C-72D2-2A97-47F93708F479}"/>
              </a:ext>
            </a:extLst>
          </p:cNvPr>
          <p:cNvSpPr>
            <a:spLocks noGrp="1"/>
          </p:cNvSpPr>
          <p:nvPr>
            <p:ph type="body" idx="1"/>
          </p:nvPr>
        </p:nvSpPr>
        <p:spPr/>
        <p:txBody>
          <a:bodyPr/>
          <a:lstStyle/>
          <a:p>
            <a:pPr algn="l">
              <a:spcBef>
                <a:spcPts val="2400"/>
              </a:spcBef>
              <a:spcAft>
                <a:spcPts val="900"/>
              </a:spcAft>
            </a:pPr>
            <a:r>
              <a:rPr lang="en-US" b="1" i="0" dirty="0">
                <a:solidFill>
                  <a:srgbClr val="161616"/>
                </a:solidFill>
                <a:effectLst/>
                <a:latin typeface="Segoe UI" panose="020B0502040204020203" pitchFamily="34" charset="0"/>
              </a:rPr>
              <a:t>Table Filtering</a:t>
            </a:r>
          </a:p>
          <a:p>
            <a:pPr algn="l"/>
            <a:r>
              <a:rPr lang="en-US" b="0" i="0" dirty="0">
                <a:solidFill>
                  <a:srgbClr val="161616"/>
                </a:solidFill>
                <a:effectLst/>
                <a:latin typeface="Segoe UI" panose="020B0502040204020203" pitchFamily="34" charset="0"/>
              </a:rPr>
              <a:t>Table filtering functions, such as FILTER, ALL, and CALCULATETABLE, allow you to create filtered tables based on specific conditions. These functions are useful for creating dynamic calculations that depend on the filtered context.</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example shows how to calculate the total sales for a specific year.</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CALCULATETABLE function modifies the filter context to include only the sum of Sales for FY2018 year value.</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As a result, when using this measure in a table with multiple year values, each value for the FY2018 measure is the same.</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However, you can see in the Year and Sum of Sales table that each year has a different sales amount.</a:t>
            </a:r>
          </a:p>
          <a:p>
            <a:pPr marL="0" indent="0" algn="l">
              <a:buFont typeface="Arial" panose="020B0604020202020204" pitchFamily="34" charset="0"/>
              <a:buNone/>
            </a:pPr>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These table filtering functions help you create dynamic and context-sensitive calculations, enabling more precise and insightful data analysis.</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07E389E-C508-01E5-2E8C-89B58CE63F9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9D6F605B-681B-FD87-F74B-56D94CC5035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1D3AF8B3-AF39-45F0-19A7-19350A4FD832}"/>
              </a:ext>
            </a:extLst>
          </p:cNvPr>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76412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2C8E5-6D88-C68D-C997-1A406B848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1F19B8-39C4-6DC5-6634-6FEF264E9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D9109B-1BF7-B05F-4126-51903279CA89}"/>
              </a:ext>
            </a:extLst>
          </p:cNvPr>
          <p:cNvSpPr>
            <a:spLocks noGrp="1"/>
          </p:cNvSpPr>
          <p:nvPr>
            <p:ph type="body" idx="1"/>
          </p:nvPr>
        </p:nvSpPr>
        <p:spPr/>
        <p:txBody>
          <a:bodyPr/>
          <a:lstStyle/>
          <a:p>
            <a:pPr algn="l">
              <a:spcBef>
                <a:spcPts val="2400"/>
              </a:spcBef>
              <a:spcAft>
                <a:spcPts val="900"/>
              </a:spcAft>
            </a:pPr>
            <a:r>
              <a:rPr lang="en-US" b="1" i="0" dirty="0">
                <a:solidFill>
                  <a:srgbClr val="161616"/>
                </a:solidFill>
                <a:effectLst/>
                <a:latin typeface="Segoe UI" panose="020B0502040204020203" pitchFamily="34" charset="0"/>
              </a:rPr>
              <a:t>Windowing Functions</a:t>
            </a:r>
          </a:p>
          <a:p>
            <a:pPr algn="l"/>
            <a:r>
              <a:rPr lang="en-US" b="0" i="0" dirty="0">
                <a:solidFill>
                  <a:srgbClr val="161616"/>
                </a:solidFill>
                <a:effectLst/>
                <a:latin typeface="Segoe UI" panose="020B0502040204020203" pitchFamily="34" charset="0"/>
              </a:rPr>
              <a:t>Windowing functions in DAX, such as INDEX, OFFSET, and WINDOW, allow you to perform calculations over a specified window of data. These functions are useful for creating rankings, running totals, and other calculations that depend on the order of data.</a:t>
            </a:r>
          </a:p>
          <a:p>
            <a:pPr algn="l"/>
            <a:endParaRPr lang="en-US" b="0" i="0" dirty="0">
              <a:solidFill>
                <a:srgbClr val="16161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example shows how to compare the sales of the current year with the previous year.</a:t>
            </a:r>
          </a:p>
          <a:p>
            <a:pPr marL="171450" indent="-171450" algn="l">
              <a:spcBef>
                <a:spcPts val="1200"/>
              </a:spcBef>
              <a:buFont typeface="Arial" panose="020B0604020202020204" pitchFamily="34" charset="0"/>
              <a:buChar char="•"/>
            </a:pPr>
            <a:r>
              <a:rPr lang="en-US" b="0" i="0" dirty="0">
                <a:solidFill>
                  <a:srgbClr val="161616"/>
                </a:solidFill>
                <a:effectLst/>
                <a:latin typeface="Segoe UI" panose="020B0502040204020203" pitchFamily="34" charset="0"/>
              </a:rPr>
              <a:t>In this example, the OFFSET function is used to shift the context to the previous row based on the order of the Date[Year] column. </a:t>
            </a:r>
          </a:p>
          <a:p>
            <a:pPr marL="171450" indent="-171450" algn="l">
              <a:spcBef>
                <a:spcPts val="1200"/>
              </a:spcBef>
              <a:buFont typeface="Arial" panose="020B0604020202020204" pitchFamily="34" charset="0"/>
              <a:buChar char="•"/>
            </a:pPr>
            <a:r>
              <a:rPr lang="en-US" b="0" i="0" dirty="0">
                <a:solidFill>
                  <a:srgbClr val="161616"/>
                </a:solidFill>
                <a:effectLst/>
                <a:latin typeface="Segoe UI" panose="020B0502040204020203" pitchFamily="34" charset="0"/>
              </a:rPr>
              <a:t>This allows you to compare the sales amount of the current year with the previous one, which can be useful for trend analysis and other comparative calculations.</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0985E23-8469-BC68-2917-EF1448788E5B}"/>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9F8AA9C-A268-FF30-9FE0-AACAA0AA365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BE5F5C98-C59E-D020-97D3-5A551B2A8724}"/>
              </a:ext>
            </a:extLst>
          </p:cNvPr>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19453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544CF-8231-6433-1060-2C80C4FB5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4340D1-793C-FB9B-ECE0-28E581875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DC14C-7821-C881-29A9-7C26EB6841D6}"/>
              </a:ext>
            </a:extLst>
          </p:cNvPr>
          <p:cNvSpPr>
            <a:spLocks noGrp="1"/>
          </p:cNvSpPr>
          <p:nvPr>
            <p:ph type="body" idx="1"/>
          </p:nvPr>
        </p:nvSpPr>
        <p:spPr/>
        <p:txBody>
          <a:bodyPr/>
          <a:lstStyle/>
          <a:p>
            <a:pPr algn="l">
              <a:spcBef>
                <a:spcPts val="2400"/>
              </a:spcBef>
              <a:spcAft>
                <a:spcPts val="900"/>
              </a:spcAft>
            </a:pPr>
            <a:r>
              <a:rPr lang="en-US" b="1" i="0" dirty="0">
                <a:solidFill>
                  <a:srgbClr val="161616"/>
                </a:solidFill>
                <a:effectLst/>
                <a:latin typeface="Segoe UI" panose="020B0502040204020203" pitchFamily="34" charset="0"/>
              </a:rPr>
              <a:t>Information Functions</a:t>
            </a:r>
          </a:p>
          <a:p>
            <a:pPr algn="l"/>
            <a:r>
              <a:rPr lang="en-US" b="0" i="0" dirty="0">
                <a:solidFill>
                  <a:srgbClr val="161616"/>
                </a:solidFill>
                <a:effectLst/>
                <a:latin typeface="Segoe UI" panose="020B0502040204020203" pitchFamily="34" charset="0"/>
              </a:rPr>
              <a:t>Information functions, such as ISBLANK, ISNUMBER, and CONTAINS, allow you to perform checks and return information about the data. These functions are useful for creating conditional calculations and handling special cases. This is useful in scenarios where you want to perform calculations only when a single value is selected in a filter context.</a:t>
            </a:r>
          </a:p>
          <a:p>
            <a:pPr algn="l"/>
            <a:endParaRPr lang="en-US" b="0" i="0" dirty="0">
              <a:solidFill>
                <a:srgbClr val="16161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examples shows how to calculate the total sales amount only if a single product category is selected.</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HASONEVALUE function checks if there is only one distinct value in the Products[Category] column. </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If a single category is selected, the formula calculates the total sales amount, and if more than one category is selected, the formula returns BLANK().</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FFFA2407-9B56-3E3C-47A2-B612DAE247E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FA94272-B857-124E-8807-BA9887071D7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78285EAB-9671-1103-3AD3-BA5593A47DE2}"/>
              </a:ext>
            </a:extLst>
          </p:cNvPr>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947533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Build slide. Click to fly in the table and slicer visuals image.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Calculation groups allow you to define reusable calculations that apply across multiple measures, which reduce redundancy and simplifies the maintenance of your semantic models. You can use calculation groups to streamline complex calculations, such as time intelligence functions, across your entire model.</a:t>
            </a:r>
          </a:p>
          <a:p>
            <a:pPr algn="l"/>
            <a:r>
              <a:rPr lang="en-US" b="0" i="0" dirty="0">
                <a:solidFill>
                  <a:srgbClr val="161616"/>
                </a:solidFill>
                <a:effectLst/>
                <a:latin typeface="Segoe UI" panose="020B0502040204020203" pitchFamily="34" charset="0"/>
              </a:rPr>
              <a:t>Consider you need to calculate Year-to-Date (YTD), Quarter-to-Date (QTD), and Month-to-Date (MTD) sales data. Instead of creating separate measures for each time intelligence function, you decide to use calculation groups to streamline these calculations.</a:t>
            </a:r>
          </a:p>
          <a:p>
            <a:pPr algn="l"/>
            <a:r>
              <a:rPr lang="en-US" b="0" i="0" dirty="0">
                <a:solidFill>
                  <a:srgbClr val="161616"/>
                </a:solidFill>
                <a:effectLst/>
                <a:latin typeface="Segoe UI" panose="020B0502040204020203" pitchFamily="34" charset="0"/>
              </a:rPr>
              <a:t>For this example, we have a calculation group called </a:t>
            </a:r>
            <a:r>
              <a:rPr lang="en-US" b="1" i="0" dirty="0">
                <a:solidFill>
                  <a:srgbClr val="161616"/>
                </a:solidFill>
                <a:effectLst/>
                <a:latin typeface="Segoe UI" panose="020B0502040204020203" pitchFamily="34" charset="0"/>
              </a:rPr>
              <a:t>Time Calc </a:t>
            </a:r>
            <a:r>
              <a:rPr lang="en-US" b="0" i="0" dirty="0">
                <a:solidFill>
                  <a:srgbClr val="161616"/>
                </a:solidFill>
                <a:effectLst/>
                <a:latin typeface="Segoe UI" panose="020B0502040204020203" pitchFamily="34" charset="0"/>
              </a:rPr>
              <a:t>with three separate calculation items. The calculation group column includes all items for the group to be used in visuals. We included a slicer for the calculation group column, so you can choose which values to see.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188074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Field parameters allow you to create interactive reports by enabling users to select different fields or measures dynamically. This feature is useful for creating customizable reports where users can choose the data they want to see.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our scenario, we created a new parameter to include the Product, Category, and Color fields. Now we use our Total Sales measure and add the parameter in a visual instead of those individual fields. We also add a slicer with the parameter so users can switch between the selected fields. </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image shows a column chart for Total Sales by Category configured with the parameter in the X-axis and Total Sales in the Y-axis. A slicer is also present to dynamically switch between the Total Sales by Product, Category, and Color.</a:t>
            </a:r>
          </a:p>
          <a:p>
            <a:endParaRPr lang="en-US" dirty="0"/>
          </a:p>
          <a:p>
            <a:r>
              <a:rPr lang="en-US" b="0" i="0" dirty="0">
                <a:solidFill>
                  <a:srgbClr val="161616"/>
                </a:solidFill>
                <a:effectLst/>
                <a:latin typeface="Segoe UI" panose="020B0502040204020203" pitchFamily="34" charset="0"/>
              </a:rPr>
              <a:t>Before field parameters, report developers might create a visual for Total Sales by Product and repeat for Category and Color. Users could switch between the different visuals in a similar experience by overlaying the visuals on top of each other and adding bookmarks and buttons. However, the more visuals you add to a report page might affect performance.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9710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Data Analysis Expressions (DAX) is a programming language that is used throughout Microsoft Power BI for creating calculated columns, measures, and custom tables. It is a collection of functions, operators, and constants that can be used in a formula, or expression, to calculate and return one or more values. You can use DAX to solve numerous calculations and data analysis problems, which can help you create new information from data that is already in your model.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Power BI, you can use different calculation techniques and functions to create measures or calculated columns. Primarily, you will be able to achieve the same result by using these techniques; however, the key is to know how and when to apply them. By having a basic understanding of when and how to use which technique, you will be able to create robust and high-performance data models.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93415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Build slide. Click to fly in the table image with Total Sales and Total Sales with Format comparison.</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Dynamic format strings let you adjust the format of a measure based on conditions, improving data readability and presentation.</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Dynamic format strings simplify your data presentation, reducing the need for multiple calculations or visuals, and can be used with calculation groups to reduce complexity and maintenance for your code.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695314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https://aka.ms/mslearn-fabric-scalable-models</a:t>
            </a:r>
            <a:br>
              <a:rPr lang="en-US" dirty="0"/>
            </a:br>
            <a:br>
              <a:rPr lang="en-US" dirty="0"/>
            </a:br>
            <a:r>
              <a:rPr lang="en-US" dirty="0"/>
              <a:t>The estimated time to complete this exercise is</a:t>
            </a:r>
            <a:r>
              <a:rPr lang="en-US" b="1" dirty="0"/>
              <a:t> 30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66603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020740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88815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93003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b="0" i="0" dirty="0"/>
              <a:t>aka.ms/optimize-power-bi</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estimated time to present these slides is 45 minutes.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382690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extLst>
      <p:ext uri="{BB962C8B-B14F-4D97-AF65-F5344CB8AC3E}">
        <p14:creationId xmlns:p14="http://schemas.microsoft.com/office/powerpoint/2010/main" val="3159771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We’ve just learned about how to design semantic models with scalability in mind. While this is critical for enterprise data, it’s valuable for all data solutions. When facing performance issues, the first thing you should do is to verify that all of the guidance is already in place.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For instance, if you have a fact table with billions of rows that is connected via DirectQuery, you’re likely affecting the database performance due to unnecessary long-running queries every time users interact with the visuals using that data. Additionally, make sure that you only include necessary data, data types are correct, and relationships are configured correctly.</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can optimize your solution at different architectural layers. Layers include:</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The data source(s)</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The data model</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Visualizations, including dashboards, Power BI reports, and Power BI paginated reports</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The environment, including capacities, data gateways, and the network</a:t>
            </a:r>
          </a:p>
          <a:p>
            <a:endParaRPr lang="en-US" dirty="0"/>
          </a:p>
          <a:p>
            <a:r>
              <a:rPr lang="en-US" b="0" i="0" dirty="0">
                <a:solidFill>
                  <a:srgbClr val="E6E6E6"/>
                </a:solidFill>
                <a:effectLst/>
                <a:latin typeface="Segoe UI" panose="020B0502040204020203" pitchFamily="34" charset="0"/>
              </a:rPr>
              <a:t>The data model supports the entire visualization experience. Data models are either external-hosted or internal-hosted, and in Power BI they are referred to as </a:t>
            </a:r>
            <a:r>
              <a:rPr lang="en-US" b="0" i="1" dirty="0">
                <a:solidFill>
                  <a:srgbClr val="E6E6E6"/>
                </a:solidFill>
                <a:effectLst/>
                <a:latin typeface="Segoe UI" panose="020B0502040204020203" pitchFamily="34" charset="0"/>
              </a:rPr>
              <a:t>semantic models</a:t>
            </a:r>
            <a:r>
              <a:rPr lang="en-US" b="0" i="0" dirty="0">
                <a:solidFill>
                  <a:srgbClr val="E6E6E6"/>
                </a:solidFill>
                <a:effectLst/>
                <a:latin typeface="Segoe UI" panose="020B0502040204020203" pitchFamily="34" charset="0"/>
              </a:rPr>
              <a:t>. It's important to understand your options, and to choose the appropriate semantic model type for your solution: import v DirectQuery v Composite.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optimize the Power BI environment by configuring capacity settings, sizing data gateways, and reducing network latency.</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243173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have completed creating your report, the performance of that report depends on how quickly data can load onto the report page. You should test out your report in the Power BI service, to see how it works from an end-user perspective. If you experience any issues yourself, or if the report users have reported issues, you need to investigate the cause of those issues, and take measures to tune the report for more optimized performance.</a:t>
            </a:r>
          </a:p>
          <a:p>
            <a:br>
              <a:rPr lang="en-US" dirty="0">
                <a:latin typeface="Segoe UI Light" panose="020B0502040204020203" pitchFamily="34" charset="0"/>
                <a:cs typeface="Segoe UI Light" panose="020B0502040204020203" pitchFamily="34" charset="0"/>
              </a:rPr>
            </a:br>
            <a:r>
              <a:rPr lang="en-US" b="1" dirty="0">
                <a:latin typeface="Segoe UI Light" panose="020B0502040204020203" pitchFamily="34" charset="0"/>
                <a:cs typeface="Segoe UI Light" panose="020B0502040204020203" pitchFamily="34" charset="0"/>
              </a:rPr>
              <a:t>Analyze Performance</a:t>
            </a:r>
            <a:r>
              <a:rPr lang="en-US" dirty="0">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To investigate the cause of issues, your first port of call is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tool within Power BI Desktop.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allows you to find out how each of your report elements and provides you with logs which measure (in time duration) how each of your report elements performs when users interact with them. By looking closely at the durations in the logs, you can identify which elements of the report are the most (or least) resource intensive. You can find where the bottlenecks are and this gives you a good starting point for making changes.</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Before you run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ensure you clear the visual cache and data engine cache, otherwise the results will not be accurate. Also, you should set up the report so that it opens on a blank page.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have cleared the caches, and opened the report on the blank page, to run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go to </a:t>
            </a:r>
            <a:r>
              <a:rPr lang="en-US" b="1" i="0" dirty="0">
                <a:effectLst/>
                <a:latin typeface="Segoe UI Light" panose="020B0502040204020203" pitchFamily="34" charset="0"/>
                <a:cs typeface="Segoe UI Light" panose="020B0502040204020203" pitchFamily="34" charset="0"/>
              </a:rPr>
              <a:t>View</a:t>
            </a:r>
            <a:r>
              <a:rPr lang="en-US" b="0" i="0" dirty="0">
                <a:effectLst/>
                <a:latin typeface="Segoe UI Light" panose="020B0502040204020203" pitchFamily="34" charset="0"/>
                <a:cs typeface="Segoe UI Light" panose="020B0502040204020203" pitchFamily="34" charset="0"/>
              </a:rPr>
              <a:t> tab, select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and then select </a:t>
            </a:r>
            <a:r>
              <a:rPr lang="en-US" b="1" i="0" dirty="0">
                <a:effectLst/>
                <a:latin typeface="Segoe UI Light" panose="020B0502040204020203" pitchFamily="34" charset="0"/>
                <a:cs typeface="Segoe UI Light" panose="020B0502040204020203" pitchFamily="34" charset="0"/>
              </a:rPr>
              <a:t>Start Recording</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Interact with your report as you would expect a user to, then stop the recording. You will see the results of your interactions displaying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as you work. When you are finished, select the </a:t>
            </a:r>
            <a:r>
              <a:rPr lang="en-US" b="1" i="0" dirty="0">
                <a:effectLst/>
                <a:latin typeface="Segoe UI Light" panose="020B0502040204020203" pitchFamily="34" charset="0"/>
                <a:cs typeface="Segoe UI Light" panose="020B0502040204020203" pitchFamily="34" charset="0"/>
              </a:rPr>
              <a:t>Stop</a:t>
            </a:r>
            <a:r>
              <a:rPr lang="en-US" b="0" i="0" dirty="0">
                <a:effectLst/>
                <a:latin typeface="Segoe UI Light" panose="020B0502040204020203" pitchFamily="34" charset="0"/>
                <a:cs typeface="Segoe UI Light" panose="020B0502040204020203" pitchFamily="34" charset="0"/>
              </a:rPr>
              <a:t> button. You can then analyze the results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You will see the performance results of each item in the report, in milliseconds, under the </a:t>
            </a:r>
            <a:r>
              <a:rPr lang="en-US" b="1" i="0" dirty="0">
                <a:effectLst/>
                <a:latin typeface="Segoe UI Light" panose="020B0502040204020203" pitchFamily="34" charset="0"/>
                <a:cs typeface="Segoe UI Light" panose="020B0502040204020203" pitchFamily="34" charset="0"/>
              </a:rPr>
              <a:t>Duration</a:t>
            </a:r>
            <a:r>
              <a:rPr lang="en-US" b="0" i="0" dirty="0">
                <a:effectLst/>
                <a:latin typeface="Segoe UI Light" panose="020B0502040204020203" pitchFamily="34" charset="0"/>
                <a:cs typeface="Segoe UI Light" panose="020B0502040204020203" pitchFamily="34" charset="0"/>
              </a:rPr>
              <a:t> column.</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review the results of your performance test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To review the tasks in order of duration, longest to shortest, right-click the </a:t>
            </a:r>
            <a:r>
              <a:rPr lang="en-US" b="1" i="0" dirty="0">
                <a:effectLst/>
                <a:latin typeface="Segoe UI Light" panose="020B0502040204020203" pitchFamily="34" charset="0"/>
                <a:cs typeface="Segoe UI Light" panose="020B0502040204020203" pitchFamily="34" charset="0"/>
              </a:rPr>
              <a:t>Sort</a:t>
            </a:r>
            <a:r>
              <a:rPr lang="en-US" b="0" i="0" dirty="0">
                <a:effectLst/>
                <a:latin typeface="Segoe UI Light" panose="020B0502040204020203" pitchFamily="34" charset="0"/>
                <a:cs typeface="Segoe UI Light" panose="020B0502040204020203" pitchFamily="34" charset="0"/>
              </a:rPr>
              <a:t> icon next to the </a:t>
            </a:r>
            <a:r>
              <a:rPr lang="en-US" b="1" i="0" dirty="0">
                <a:effectLst/>
                <a:latin typeface="Segoe UI Light" panose="020B0502040204020203" pitchFamily="34" charset="0"/>
                <a:cs typeface="Segoe UI Light" panose="020B0502040204020203" pitchFamily="34" charset="0"/>
              </a:rPr>
              <a:t>Duration (ms)</a:t>
            </a:r>
            <a:r>
              <a:rPr lang="en-US" b="0" i="0" dirty="0">
                <a:effectLst/>
                <a:latin typeface="Segoe UI Light" panose="020B0502040204020203" pitchFamily="34" charset="0"/>
                <a:cs typeface="Segoe UI Light" panose="020B0502040204020203" pitchFamily="34" charset="0"/>
              </a:rPr>
              <a:t> column header, and then select </a:t>
            </a:r>
            <a:r>
              <a:rPr lang="en-US" b="1" i="0" dirty="0">
                <a:effectLst/>
                <a:latin typeface="Segoe UI Light" panose="020B0502040204020203" pitchFamily="34" charset="0"/>
                <a:cs typeface="Segoe UI Light" panose="020B0502040204020203" pitchFamily="34" charset="0"/>
              </a:rPr>
              <a:t>Total time</a:t>
            </a:r>
            <a:r>
              <a:rPr lang="en-US" b="0" i="0" dirty="0">
                <a:effectLst/>
                <a:latin typeface="Segoe UI Light" panose="020B0502040204020203" pitchFamily="34" charset="0"/>
                <a:cs typeface="Segoe UI Light" panose="020B0502040204020203" pitchFamily="34" charset="0"/>
              </a:rPr>
              <a:t> in </a:t>
            </a:r>
            <a:r>
              <a:rPr lang="en-US" b="1" i="0" dirty="0">
                <a:effectLst/>
                <a:latin typeface="Segoe UI Light" panose="020B0502040204020203" pitchFamily="34" charset="0"/>
                <a:cs typeface="Segoe UI Light" panose="020B0502040204020203" pitchFamily="34" charset="0"/>
              </a:rPr>
              <a:t>Descending</a:t>
            </a:r>
            <a:r>
              <a:rPr lang="en-US" b="0" i="0" dirty="0">
                <a:effectLst/>
                <a:latin typeface="Segoe UI Light" panose="020B0502040204020203" pitchFamily="34" charset="0"/>
                <a:cs typeface="Segoe UI Light" panose="020B0502040204020203" pitchFamily="34" charset="0"/>
              </a:rPr>
              <a:t> order.</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log information for each visual shows how much time it took (duration) to complete the following categories of tasks: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DAX query</a:t>
            </a:r>
            <a:r>
              <a:rPr lang="en-US" b="0" i="0" dirty="0">
                <a:effectLst/>
                <a:latin typeface="Segoe UI Light" panose="020B0502040204020203" pitchFamily="34" charset="0"/>
                <a:cs typeface="Segoe UI Light" panose="020B0502040204020203" pitchFamily="34" charset="0"/>
              </a:rPr>
              <a:t> - The time it took for the visual to send the query, along with the time it took Analysis Services to return the results.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Visual display</a:t>
            </a:r>
            <a:r>
              <a:rPr lang="en-US" b="0" i="0" dirty="0">
                <a:effectLst/>
                <a:latin typeface="Segoe UI Light" panose="020B0502040204020203" pitchFamily="34" charset="0"/>
                <a:cs typeface="Segoe UI Light" panose="020B0502040204020203" pitchFamily="34" charset="0"/>
              </a:rPr>
              <a:t> - The time it took for the visual to render on the screen, including the time required to retrieve web images or geocoding.</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Other</a:t>
            </a:r>
            <a:r>
              <a:rPr lang="en-US" b="0" i="0" dirty="0">
                <a:effectLst/>
                <a:latin typeface="Segoe UI Light" panose="020B0502040204020203" pitchFamily="34" charset="0"/>
                <a:cs typeface="Segoe UI Light" panose="020B0502040204020203" pitchFamily="34" charset="0"/>
              </a:rPr>
              <a:t> - The time it took the visual to prepare queries, wait for other visuals to complete, or perform other background processing tasks. If this category displays a long duration, the only real way to reduce this duration is to optimize DAX queries for other visuals, or reduce the number of visuals in the report.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 results of the analysis test help you to understand the behavior of your data model and identify the elements that you need to optimize. You can compare the duration of each element in the report and identify the elements that have a long duration. You should focus on those elements and investigate why it takes them so long to load on the report page.</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Metadata</a:t>
            </a:r>
          </a:p>
          <a:p>
            <a:pPr algn="l"/>
            <a:r>
              <a:rPr lang="en-US" b="0" i="0" dirty="0">
                <a:effectLst/>
                <a:latin typeface="Segoe UI Light" panose="020B0502040204020203" pitchFamily="34" charset="0"/>
                <a:cs typeface="Segoe UI Light" panose="020B0502040204020203" pitchFamily="34" charset="0"/>
              </a:rPr>
              <a:t>Metadata is information about other data. Power BI metadata contains information on your data model, such as the name, data type and format of each of the columns, the schema of the database, the report design, when the file was last modified, the data refresh rates, and much more.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use Power Query Editor in Power BI Desktop to examine the columns, rows, and values of the raw data. You can then use the available tools, such as those highlighted in the following screenshot, to make the necessary changes.</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Tune Performance</a:t>
            </a:r>
            <a:r>
              <a:rPr lang="en-US" dirty="0">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The results of your analysis will identify areas for improvement and highlight items that you need to optimize.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 common reason for poor performance is too many visuals on the same page. In the following image you can see an example of a busy page that contains many visuals.</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identify visuals as the bottleneck leading to poor performance, you can take the following steps to tune the report:</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visuals on the report page; fewer visuals means better performance. If a visual is not necessary and does not add value to the end user, should remove it. Rather than using multiple visuals on the page, consider other ways to provide additional details, such as drillthrough pages and report page tooltips.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fields in each visual. The upper limit for visuals is 100 fields, so a visual with more than 100 fields will be slow to load (and look cluttered and confusing). Identify fields that are not valuable to the visual and remove them.</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find that visuals are not causing the performance issues, you should take a close look at the DAX Query results that are displayed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and investigate further into those.</a:t>
            </a:r>
          </a:p>
          <a:p>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922817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When you examine the results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you can see how long it took the Power BI Desktop engine to evaluate each query (in milliseconds). A good starting point is any DAX query that is taking longer than 120 milliseconds. In this example, you identify one particular query that has a large duration time.</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highlights potential issues but does not tell you what needs to be done to improve them.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this example, you are trying to count the total number of products with order quantities greater than or equal to five. </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a:p>
            <a:r>
              <a:rPr lang="en-US" b="0" i="0" dirty="0">
                <a:effectLst/>
                <a:latin typeface="Segoe UI Light" panose="020B0502040204020203" pitchFamily="34" charset="0"/>
                <a:cs typeface="Segoe UI Light" panose="020B0502040204020203" pitchFamily="34" charset="0"/>
              </a:rPr>
              <a:t>Now the measure replaces the FILTER function with the KEEPFILTER function. When the test was run again in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the duration was shorter as a result of the KEEPFILTER function.</a:t>
            </a:r>
          </a:p>
          <a:p>
            <a:endParaRPr lang="en-US" b="0" i="0" dirty="0">
              <a:effectLst/>
              <a:latin typeface="Segoe UI Light" panose="020B0502040204020203" pitchFamily="34" charset="0"/>
              <a:cs typeface="Segoe UI Light" panose="020B0502040204020203" pitchFamily="34" charset="0"/>
            </a:endParaRPr>
          </a:p>
          <a:p>
            <a:r>
              <a:rPr lang="en-US" sz="1800" dirty="0">
                <a:effectLst/>
                <a:latin typeface="Segoe UI" panose="020B0502040204020203" pitchFamily="34" charset="0"/>
              </a:rPr>
              <a:t>https://learn.microsoft.com/dax/best-practices/dax-avoid-avoid-filter-as-filter-argument</a:t>
            </a: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239468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Measures in Power BI are essential for performing calculations and summarizing data within a DAX model. They enable the aggregation of values across multiple rows, allowing for a comprehensive view of the data.</a:t>
            </a:r>
          </a:p>
          <a:p>
            <a:pPr algn="l"/>
            <a:endParaRPr lang="en-US" b="0" i="0" dirty="0">
              <a:effectLst/>
              <a:latin typeface="Segoe UI Light" panose="020B0502040204020203" pitchFamily="34" charset="0"/>
              <a:cs typeface="Segoe UI Light" panose="020B0502040204020203" pitchFamily="34" charset="0"/>
            </a:endParaRPr>
          </a:p>
          <a:p>
            <a:r>
              <a:rPr lang="en-US" dirty="0"/>
              <a:t>By default, Power BI automatically aggregates numerical columns using functions like sum, average, min, max, count, or count distinct as the default summarization. This automatic aggregation is called an </a:t>
            </a:r>
            <a:r>
              <a:rPr lang="en-US" b="1" dirty="0"/>
              <a:t>implicit measure</a:t>
            </a:r>
            <a:r>
              <a:rPr lang="en-US" dirty="0"/>
              <a:t>, indicated by the sigma symbol. You can modify or disable implicit measures by adjusting the default summarization settings.</a:t>
            </a:r>
          </a:p>
          <a:p>
            <a:endParaRPr lang="en-US" dirty="0"/>
          </a:p>
          <a:p>
            <a:r>
              <a:rPr lang="en-US" b="1" dirty="0"/>
              <a:t>Explicit measures</a:t>
            </a:r>
            <a:r>
              <a:rPr lang="en-US" dirty="0"/>
              <a:t>, on the other hand, are intentionally created measures where you define the calculation in the formula bar. With explicit measures, you have full control over the calculation logic and cannot modify the summarization once defined. They are indicated by a calculator icon.</a:t>
            </a:r>
          </a:p>
          <a:p>
            <a:endParaRPr lang="en-US" dirty="0"/>
          </a:p>
          <a:p>
            <a:pPr algn="l"/>
            <a:r>
              <a:rPr lang="en-US" b="0" i="0" dirty="0">
                <a:effectLst/>
                <a:latin typeface="Segoe UI Light" panose="020B0502040204020203" pitchFamily="34" charset="0"/>
                <a:cs typeface="Segoe UI Light" panose="020B0502040204020203" pitchFamily="34" charset="0"/>
              </a:rPr>
              <a:t>Measures are commonly used in data analysis and offer a wide range of functions, including sums, averages, minimums, maximums, and counts. What makes measures particularly powerful is that they are not pre-calculated; their values are determined </a:t>
            </a:r>
            <a:r>
              <a:rPr lang="en-US" b="1" i="0" dirty="0">
                <a:effectLst/>
                <a:latin typeface="Segoe UI Light" panose="020B0502040204020203" pitchFamily="34" charset="0"/>
                <a:cs typeface="Segoe UI Light" panose="020B0502040204020203" pitchFamily="34" charset="0"/>
              </a:rPr>
              <a:t>only</a:t>
            </a:r>
            <a:r>
              <a:rPr lang="en-US" b="0" i="0" dirty="0">
                <a:effectLst/>
                <a:latin typeface="Segoe UI Light" panose="020B0502040204020203" pitchFamily="34" charset="0"/>
                <a:cs typeface="Segoe UI Light" panose="020B0502040204020203" pitchFamily="34" charset="0"/>
              </a:rPr>
              <a:t> when used in a report. This dynamic nature ensures that measures update in real-time, responding to user interactions within the report.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dynamic behavior is one of the key advantages of Power BI reports. By creating measure calculations and combining them with filters and other visuals, users can explore the data and generate insightful visualizations. This flexibility empowers users to uncover meaningful insights and delve deeper into the data based on their specific needs and interests.</a:t>
            </a:r>
          </a:p>
          <a:p>
            <a:endParaRPr lang="en-US" dirty="0"/>
          </a:p>
          <a:p>
            <a:r>
              <a:rPr lang="en-US" dirty="0"/>
              <a:t>Use a simple measure to calculate a SUM or DIVIDE two columns. Create a compound measure by referencing one or more measures within another, such as the Profit measure in the screenshot.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8311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slide animation to reveal the correct answers.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11/18/2024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964219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33BD7-072B-B8A9-11C3-24C86593F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6629E-2EB7-CA16-2F88-4F6196A41F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229AE-5CFB-DB62-D502-75170060A94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AD3190F-3263-E919-C33A-BB67488D4969}"/>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0230913-585F-89C7-19ED-44B8541E799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E8BC751A-7ED9-8F56-B946-6334F3069F87}"/>
              </a:ext>
            </a:extLst>
          </p:cNvPr>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443214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851801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0" i="0" u="none" strike="noStrike" dirty="0">
                <a:solidFill>
                  <a:srgbClr val="000000"/>
                </a:solidFill>
                <a:effectLst/>
                <a:latin typeface="Aptos Narrow" panose="020B0004020202020204" pitchFamily="34" charset="0"/>
              </a:rPr>
              <a:t>https://aka.ms/reusable-power-bi-assets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b="0" i="0" u="none" strike="noStrike" dirty="0">
              <a:solidFill>
                <a:srgbClr val="000000"/>
              </a:solidFill>
              <a:effectLst/>
              <a:latin typeface="Aptos Narrow" panose="020B000402020202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Before delivering this presentation, review the associated module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estimated time to present these slides is 45 minutes.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98721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0B7E5-F066-D982-C28D-CD6C47AF5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01376-A43C-F1FA-AD46-598338B286D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364DCBE-929C-51AB-1622-5A4F9C6A5BE1}"/>
              </a:ext>
            </a:extLst>
          </p:cNvPr>
          <p:cNvSpPr>
            <a:spLocks noGrp="1"/>
          </p:cNvSpPr>
          <p:nvPr>
            <p:ph type="body" idx="1"/>
          </p:nvPr>
        </p:nvSpPr>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A008A4E3-2BA3-45CA-8D06-7B9AD90870FE}"/>
              </a:ext>
            </a:extLst>
          </p:cNvPr>
          <p:cNvSpPr>
            <a:spLocks noGrp="1"/>
          </p:cNvSpPr>
          <p:nvPr>
            <p:ph type="sldNum" sz="quarter" idx="10"/>
          </p:nvPr>
        </p:nvSpPr>
        <p:spPr/>
        <p:txBody>
          <a:bodyPr/>
          <a:lstStyle/>
          <a:p>
            <a:fld id="{6101C5E1-D8E9-464D-A93E-CE21651935A7}" type="slidenum">
              <a:rPr lang="en-US" smtClean="0"/>
              <a:t>59</a:t>
            </a:fld>
            <a:endParaRPr lang="en-US"/>
          </a:p>
        </p:txBody>
      </p:sp>
    </p:spTree>
    <p:extLst>
      <p:ext uri="{BB962C8B-B14F-4D97-AF65-F5344CB8AC3E}">
        <p14:creationId xmlns:p14="http://schemas.microsoft.com/office/powerpoint/2010/main" val="3050121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When you were first introduced to Power BI, you probably learned how to get data from various sources such as SQL Server databases, Excel files, and even text files. Creating the same or similar semantic model for each report is tedious work. Further, if others also want to develop reports on that exact semantic model, what's your process for sharing?</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this screenshot, see the core semantic model with three tables connected by relationships and two disconnected tables that were added to the model. </a:t>
            </a:r>
          </a:p>
          <a:p>
            <a:pPr algn="l"/>
            <a:endParaRPr lang="en-US" b="0" i="0" dirty="0">
              <a:solidFill>
                <a:srgbClr val="161616"/>
              </a:solidFill>
              <a:effectLst/>
              <a:latin typeface="Segoe UI" panose="020B0502040204020203" pitchFamily="34" charset="0"/>
            </a:endParaRPr>
          </a:p>
          <a:p>
            <a:pPr algn="l">
              <a:spcBef>
                <a:spcPts val="2400"/>
              </a:spcBef>
              <a:spcAft>
                <a:spcPts val="900"/>
              </a:spcAft>
            </a:pPr>
            <a:r>
              <a:rPr lang="en-US" b="1" i="0" dirty="0">
                <a:solidFill>
                  <a:srgbClr val="161616"/>
                </a:solidFill>
                <a:effectLst/>
                <a:latin typeface="Segoe UI" panose="020B0502040204020203" pitchFamily="34" charset="0"/>
              </a:rPr>
              <a:t>Create reusable core assets</a:t>
            </a:r>
          </a:p>
          <a:p>
            <a:pPr algn="l"/>
            <a:r>
              <a:rPr lang="en-US" b="0" i="0" dirty="0">
                <a:solidFill>
                  <a:srgbClr val="161616"/>
                </a:solidFill>
                <a:effectLst/>
                <a:latin typeface="Segoe UI" panose="020B0502040204020203" pitchFamily="34" charset="0"/>
              </a:rPr>
              <a:t>Assets can mean semantic models, dataflows, reports, and dashboards, and we most commonly mean semantic models in this module. In our previous example, you spent precious time curating the perfect semantic model, and now you can share and reuse it. Before creating visuals, publish the file to Power BI service and effectively create a </a:t>
            </a:r>
            <a:r>
              <a:rPr lang="en-US" b="0" i="1" dirty="0">
                <a:solidFill>
                  <a:srgbClr val="161616"/>
                </a:solidFill>
                <a:effectLst/>
                <a:latin typeface="Segoe UI" panose="020B0502040204020203" pitchFamily="34" charset="0"/>
              </a:rPr>
              <a:t>core semantic model</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Next time someone needs to create a report on that semantic model, they can connect to a Power BI semantic model from Power BI Desktop. If you publish to a shared location, it allows peers to use the same semantic model. A single shared semantic model protects data integrity. This trustworthy semantic model also prevents orphaned semantic models when someone recreates a report without deleting the earlier copies. As an enterprise data analyst, it's your responsibility to be a good data steward to encourage the democratization of data rather than disparate copies of data with questionable quality.</a:t>
            </a:r>
          </a:p>
          <a:p>
            <a:pPr algn="l"/>
            <a:endParaRPr lang="en-US" b="0" i="0" dirty="0">
              <a:solidFill>
                <a:srgbClr val="161616"/>
              </a:solidFill>
              <a:effectLst/>
              <a:latin typeface="Segoe UI" panose="020B0502040204020203" pitchFamily="34" charset="0"/>
            </a:endParaRPr>
          </a:p>
          <a:p>
            <a:pPr algn="l">
              <a:spcBef>
                <a:spcPts val="2400"/>
              </a:spcBef>
              <a:spcAft>
                <a:spcPts val="900"/>
              </a:spcAft>
            </a:pPr>
            <a:r>
              <a:rPr lang="en-US" b="1" i="0" dirty="0">
                <a:solidFill>
                  <a:srgbClr val="161616"/>
                </a:solidFill>
                <a:effectLst/>
                <a:latin typeface="Segoe UI" panose="020B0502040204020203" pitchFamily="34" charset="0"/>
              </a:rPr>
              <a:t>Create specialized semantic models</a:t>
            </a:r>
          </a:p>
          <a:p>
            <a:pPr algn="l"/>
            <a:r>
              <a:rPr lang="en-US" b="0" i="0" dirty="0">
                <a:solidFill>
                  <a:srgbClr val="161616"/>
                </a:solidFill>
                <a:effectLst/>
                <a:latin typeface="Segoe UI" panose="020B0502040204020203" pitchFamily="34" charset="0"/>
              </a:rPr>
              <a:t>In our introduction example, we recognized the need to reduce report size and provide targeted reports across regions. To meet these goals, we can create </a:t>
            </a:r>
            <a:r>
              <a:rPr lang="en-US" b="0" i="1" dirty="0">
                <a:solidFill>
                  <a:srgbClr val="161616"/>
                </a:solidFill>
                <a:effectLst/>
                <a:latin typeface="Segoe UI" panose="020B0502040204020203" pitchFamily="34" charset="0"/>
              </a:rPr>
              <a:t>specialized semantic models</a:t>
            </a:r>
            <a:r>
              <a:rPr lang="en-US" b="0" i="0" dirty="0">
                <a:solidFill>
                  <a:srgbClr val="161616"/>
                </a:solidFill>
                <a:effectLst/>
                <a:latin typeface="Segoe UI" panose="020B0502040204020203" pitchFamily="34" charset="0"/>
              </a:rPr>
              <a:t>. Consider creating a new semantic model with the specific regional data, instead of limiting regional users access to a single global report.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To create a specialized semantic model, open a new Power BI Desktop instance and connect to the core semantic model. You're now connected live to that semantic model, which doesn't allow any changes to the model, but you can filter and visualize data. Use the </a:t>
            </a:r>
            <a:r>
              <a:rPr lang="en-US" b="1" i="0" dirty="0">
                <a:solidFill>
                  <a:srgbClr val="161616"/>
                </a:solidFill>
                <a:effectLst/>
                <a:latin typeface="Segoe UI" panose="020B0502040204020203" pitchFamily="34" charset="0"/>
              </a:rPr>
              <a:t>Make changes to the model</a:t>
            </a:r>
            <a:r>
              <a:rPr lang="en-US" b="0" i="0" dirty="0">
                <a:solidFill>
                  <a:srgbClr val="161616"/>
                </a:solidFill>
                <a:effectLst/>
                <a:latin typeface="Segoe UI" panose="020B0502040204020203" pitchFamily="34" charset="0"/>
              </a:rPr>
              <a:t> option to switch from a live connection to DirectQuery.</a:t>
            </a:r>
          </a:p>
          <a:p>
            <a:pPr algn="l"/>
            <a:endParaRPr lang="en-US" b="0" i="0" dirty="0">
              <a:solidFill>
                <a:srgbClr val="161616"/>
              </a:solidFill>
              <a:effectLst/>
              <a:latin typeface="Segoe UI" panose="020B0502040204020203" pitchFamily="34" charset="0"/>
            </a:endParaRPr>
          </a:p>
          <a:p>
            <a:pPr algn="l">
              <a:lnSpc>
                <a:spcPts val="1200"/>
              </a:lnSpc>
            </a:pPr>
            <a:r>
              <a:rPr lang="en-US" b="1" i="0" dirty="0">
                <a:solidFill>
                  <a:srgbClr val="161616"/>
                </a:solidFill>
                <a:effectLst/>
                <a:latin typeface="Segoe UI" panose="020B0502040204020203" pitchFamily="34" charset="0"/>
              </a:rPr>
              <a:t>Note: </a:t>
            </a:r>
            <a:r>
              <a:rPr lang="en-US" b="0" i="0" dirty="0">
                <a:solidFill>
                  <a:srgbClr val="161616"/>
                </a:solidFill>
                <a:effectLst/>
                <a:latin typeface="Segoe UI" panose="020B0502040204020203" pitchFamily="34" charset="0"/>
              </a:rPr>
              <a:t>You need a data gateway configured to support the DirectQuery model if you want to make changes to the underlying semantic model. </a:t>
            </a:r>
          </a:p>
          <a:p>
            <a:pPr algn="l">
              <a:lnSpc>
                <a:spcPts val="1200"/>
              </a:lnSpc>
            </a:pPr>
            <a:endParaRPr lang="en-US" b="0" i="0" dirty="0">
              <a:solidFill>
                <a:srgbClr val="161616"/>
              </a:solidFill>
              <a:effectLst/>
              <a:latin typeface="Segoe UI" panose="020B0502040204020203" pitchFamily="34" charset="0"/>
            </a:endParaRPr>
          </a:p>
          <a:p>
            <a:pPr algn="l">
              <a:lnSpc>
                <a:spcPts val="1200"/>
              </a:lnSpc>
            </a:pPr>
            <a:r>
              <a:rPr lang="en-US" b="1" i="0" dirty="0">
                <a:solidFill>
                  <a:srgbClr val="161616"/>
                </a:solidFill>
                <a:effectLst/>
                <a:latin typeface="Segoe UI" panose="020B0502040204020203" pitchFamily="34" charset="0"/>
              </a:rPr>
              <a:t>Power BI Template files</a:t>
            </a:r>
          </a:p>
          <a:p>
            <a:pPr algn="l"/>
            <a:r>
              <a:rPr lang="en-US" b="0" i="0" dirty="0">
                <a:solidFill>
                  <a:srgbClr val="161616"/>
                </a:solidFill>
                <a:effectLst/>
                <a:latin typeface="Segoe UI" panose="020B0502040204020203" pitchFamily="34" charset="0"/>
              </a:rPr>
              <a:t>Power BI Template </a:t>
            </a:r>
            <a:r>
              <a:rPr lang="en-US" b="0" i="1" dirty="0">
                <a:solidFill>
                  <a:srgbClr val="161616"/>
                </a:solidFill>
                <a:effectLst/>
                <a:latin typeface="Segoe UI" panose="020B0502040204020203" pitchFamily="34" charset="0"/>
              </a:rPr>
              <a:t>.</a:t>
            </a:r>
            <a:r>
              <a:rPr lang="en-US" b="0" i="1" dirty="0" err="1">
                <a:solidFill>
                  <a:srgbClr val="161616"/>
                </a:solidFill>
                <a:effectLst/>
                <a:latin typeface="Segoe UI" panose="020B0502040204020203" pitchFamily="34" charset="0"/>
              </a:rPr>
              <a:t>pbit</a:t>
            </a:r>
            <a:r>
              <a:rPr lang="en-US" b="0" i="0" dirty="0">
                <a:solidFill>
                  <a:srgbClr val="161616"/>
                </a:solidFill>
                <a:effectLst/>
                <a:latin typeface="Segoe UI" panose="020B0502040204020203" pitchFamily="34" charset="0"/>
              </a:rPr>
              <a:t> files allow you to save a report to reuse or share for different purposes. These template files are highly customizable, depending on your needs. When you saved a template file, it has all of the same information as if you saved a traditional </a:t>
            </a:r>
            <a:r>
              <a:rPr lang="en-US" b="0" i="1" dirty="0">
                <a:solidFill>
                  <a:srgbClr val="161616"/>
                </a:solidFill>
                <a:effectLst/>
                <a:latin typeface="Segoe UI" panose="020B0502040204020203" pitchFamily="34" charset="0"/>
              </a:rPr>
              <a:t>.pbix</a:t>
            </a:r>
            <a:r>
              <a:rPr lang="en-US" b="0" i="0" dirty="0">
                <a:solidFill>
                  <a:srgbClr val="161616"/>
                </a:solidFill>
                <a:effectLst/>
                <a:latin typeface="Segoe UI" panose="020B0502040204020203" pitchFamily="34" charset="0"/>
              </a:rPr>
              <a:t> file.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can create a standardized report design template. Consider your organization is getting started with Power BI and users are still learning how to interact with reports. As an example, you can create a template with a header for title, description, and location for applicable slicers. You can now save and close the template, and then open the template to start creating your new report. If you have a report that already has your desired format, you can also remove all data sources and save it so only the theme and visual configurations are stored.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can also use a template as a starting point for future reports or as a </a:t>
            </a:r>
            <a:r>
              <a:rPr lang="en-US" b="0" i="1" dirty="0">
                <a:solidFill>
                  <a:srgbClr val="161616"/>
                </a:solidFill>
                <a:effectLst/>
                <a:latin typeface="Segoe UI" panose="020B0502040204020203" pitchFamily="34" charset="0"/>
              </a:rPr>
              <a:t>gold copy</a:t>
            </a:r>
            <a:r>
              <a:rPr lang="en-US" b="0" i="0" dirty="0">
                <a:solidFill>
                  <a:srgbClr val="161616"/>
                </a:solidFill>
                <a:effectLst/>
                <a:latin typeface="Segoe UI" panose="020B0502040204020203" pitchFamily="34" charset="0"/>
              </a:rPr>
              <a:t> to preserve the state before modifying the report. In this scenario, you can create the entire report, then save as a template as an extra copy of the file. While it's not recommended to use a template file for version control, it might be helpful when you're still developing a report or are collaborating on the report and want a backup. Since Power BI templates open as an unsaved file, any changes made wouldn't affect the template file unless you specifically save and overwrite the template file.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07980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Lifecycle management refers to the process of tracking and managing each stage of the development process. The Power BI report development process includes creating reusable assets and deciding how to handle changes to your semantic models and reports.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Traditional Power BI </a:t>
            </a:r>
            <a:r>
              <a:rPr lang="en-US" b="0" i="1" dirty="0">
                <a:solidFill>
                  <a:srgbClr val="161616"/>
                </a:solidFill>
                <a:effectLst/>
                <a:latin typeface="Segoe UI" panose="020B0502040204020203" pitchFamily="34" charset="0"/>
              </a:rPr>
              <a:t>.pbix</a:t>
            </a:r>
            <a:r>
              <a:rPr lang="en-US" b="0" i="0" dirty="0">
                <a:solidFill>
                  <a:srgbClr val="161616"/>
                </a:solidFill>
                <a:effectLst/>
                <a:latin typeface="Segoe UI" panose="020B0502040204020203" pitchFamily="34" charset="0"/>
              </a:rPr>
              <a:t> files store the semantic model and report in a single binary file, which doesn't allow granular tracking with source control. Power BI Project files, in combination with code editors and source control systems, allow you to track versions and manage code deployments as part of a Continuous Integration Continuous Delivery (CI/CD) system.</a:t>
            </a:r>
          </a:p>
          <a:p>
            <a:pPr algn="l">
              <a:spcBef>
                <a:spcPts val="2400"/>
              </a:spcBef>
              <a:spcAft>
                <a:spcPts val="900"/>
              </a:spcAft>
            </a:pPr>
            <a:endParaRPr lang="en-US" b="1" i="0" dirty="0">
              <a:solidFill>
                <a:srgbClr val="161616"/>
              </a:solidFill>
              <a:effectLst/>
              <a:latin typeface="Segoe UI" panose="020B0502040204020203" pitchFamily="34" charset="0"/>
            </a:endParaRPr>
          </a:p>
          <a:p>
            <a:pPr algn="l">
              <a:spcBef>
                <a:spcPts val="2400"/>
              </a:spcBef>
              <a:spcAft>
                <a:spcPts val="900"/>
              </a:spcAft>
            </a:pPr>
            <a:r>
              <a:rPr lang="en-US" b="1" i="0" dirty="0">
                <a:solidFill>
                  <a:srgbClr val="161616"/>
                </a:solidFill>
                <a:effectLst/>
                <a:latin typeface="Segoe UI" panose="020B0502040204020203" pitchFamily="34" charset="0"/>
              </a:rPr>
              <a:t>Create a Power BI Project file</a:t>
            </a:r>
          </a:p>
          <a:p>
            <a:pPr algn="l"/>
            <a:r>
              <a:rPr lang="en-US" b="0" i="0" dirty="0">
                <a:solidFill>
                  <a:srgbClr val="161616"/>
                </a:solidFill>
                <a:effectLst/>
                <a:latin typeface="Segoe UI" panose="020B0502040204020203" pitchFamily="34" charset="0"/>
              </a:rPr>
              <a:t>Power BI Project files store your semantic model and report in individual plain text files for use with code editors and source control solutions. There are many benefits to using Power BI projects to track and manage your report development:</a:t>
            </a:r>
          </a:p>
          <a:p>
            <a:pPr lvl="1"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Text editor support</a:t>
            </a:r>
            <a:r>
              <a:rPr lang="en-US" b="0" i="0" dirty="0">
                <a:solidFill>
                  <a:srgbClr val="161616"/>
                </a:solidFill>
                <a:effectLst/>
                <a:latin typeface="Segoe UI" panose="020B0502040204020203" pitchFamily="34" charset="0"/>
              </a:rPr>
              <a:t>: Item definition files are JSON formatted text files containing semantic model and report metadata.</a:t>
            </a:r>
          </a:p>
          <a:p>
            <a:pPr lvl="1"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Source control</a:t>
            </a:r>
            <a:r>
              <a:rPr lang="en-US" b="0" i="0" dirty="0">
                <a:solidFill>
                  <a:srgbClr val="161616"/>
                </a:solidFill>
                <a:effectLst/>
                <a:latin typeface="Segoe UI" panose="020B0502040204020203" pitchFamily="34" charset="0"/>
              </a:rPr>
              <a:t>: Power BI semantic model and report item definitions can be stored in a source control system, like Git.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These files can be used in a code editor like Microsoft Visual Studio Code (VS Code) to support Git integration. When you save your work as a Power BI Project (</a:t>
            </a:r>
            <a:r>
              <a:rPr lang="en-US" b="0" i="1" dirty="0">
                <a:solidFill>
                  <a:srgbClr val="161616"/>
                </a:solidFill>
                <a:effectLst/>
                <a:latin typeface="Segoe UI" panose="020B0502040204020203" pitchFamily="34" charset="0"/>
              </a:rPr>
              <a:t>.</a:t>
            </a:r>
            <a:r>
              <a:rPr lang="en-US" b="0" i="1" dirty="0" err="1">
                <a:solidFill>
                  <a:srgbClr val="161616"/>
                </a:solidFill>
                <a:effectLst/>
                <a:latin typeface="Segoe UI" panose="020B0502040204020203" pitchFamily="34" charset="0"/>
              </a:rPr>
              <a:t>pbip</a:t>
            </a:r>
            <a:r>
              <a:rPr lang="en-US" b="0" i="0" dirty="0">
                <a:solidFill>
                  <a:srgbClr val="161616"/>
                </a:solidFill>
                <a:effectLst/>
                <a:latin typeface="Segoe UI" panose="020B0502040204020203" pitchFamily="34" charset="0"/>
              </a:rPr>
              <a:t>), the report and semantic model item definitions are saved as individual plain text files in a simple, intuitive folder structure.</a:t>
            </a:r>
          </a:p>
          <a:p>
            <a:pPr algn="l"/>
            <a:endParaRPr lang="en-US" b="0" i="0" dirty="0">
              <a:solidFill>
                <a:srgbClr val="161616"/>
              </a:solidFill>
              <a:effectLst/>
              <a:latin typeface="Segoe UI" panose="020B0502040204020203" pitchFamily="34" charset="0"/>
            </a:endParaRPr>
          </a:p>
          <a:p>
            <a:pPr algn="l">
              <a:spcBef>
                <a:spcPts val="2400"/>
              </a:spcBef>
              <a:spcAft>
                <a:spcPts val="900"/>
              </a:spcAft>
            </a:pPr>
            <a:r>
              <a:rPr lang="en-US" b="1" i="0" dirty="0">
                <a:solidFill>
                  <a:srgbClr val="161616"/>
                </a:solidFill>
                <a:effectLst/>
                <a:latin typeface="Segoe UI" panose="020B0502040204020203" pitchFamily="34" charset="0"/>
              </a:rPr>
              <a:t>Power BI Project structure</a:t>
            </a:r>
          </a:p>
          <a:p>
            <a:pPr algn="l"/>
            <a:r>
              <a:rPr lang="en-US" b="0" i="0" dirty="0">
                <a:solidFill>
                  <a:srgbClr val="161616"/>
                </a:solidFill>
                <a:effectLst/>
                <a:latin typeface="Segoe UI" panose="020B0502040204020203" pitchFamily="34" charset="0"/>
              </a:rPr>
              <a:t>When you create a Power BI Project, all of the metadata is stored in flat files. As shown in the screenshot, there are separate folders for the </a:t>
            </a:r>
            <a:r>
              <a:rPr lang="en-US" b="1" i="0" dirty="0">
                <a:solidFill>
                  <a:srgbClr val="161616"/>
                </a:solidFill>
                <a:effectLst/>
                <a:latin typeface="Segoe UI" panose="020B0502040204020203" pitchFamily="34" charset="0"/>
              </a:rPr>
              <a:t>semantic model</a:t>
            </a:r>
            <a:r>
              <a:rPr lang="en-US" b="0" i="0" dirty="0">
                <a:solidFill>
                  <a:srgbClr val="161616"/>
                </a:solidFill>
                <a:effectLst/>
                <a:latin typeface="Segoe UI" panose="020B0502040204020203" pitchFamily="34" charset="0"/>
              </a:rPr>
              <a:t> and the </a:t>
            </a:r>
            <a:r>
              <a:rPr lang="en-US" b="1" i="0" dirty="0">
                <a:solidFill>
                  <a:srgbClr val="161616"/>
                </a:solidFill>
                <a:effectLst/>
                <a:latin typeface="Segoe UI" panose="020B0502040204020203" pitchFamily="34" charset="0"/>
              </a:rPr>
              <a:t>report</a:t>
            </a:r>
            <a:r>
              <a:rPr lang="en-US" b="0" i="0" dirty="0">
                <a:solidFill>
                  <a:srgbClr val="161616"/>
                </a:solidFill>
                <a:effectLst/>
                <a:latin typeface="Segoe UI" panose="020B0502040204020203" pitchFamily="34" charset="0"/>
              </a:rPr>
              <a:t>. This separation might feel familiar if you've published reports to the Power BI service before.</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semantic model</a:t>
            </a:r>
            <a:r>
              <a:rPr lang="en-US" b="0" i="0" dirty="0">
                <a:solidFill>
                  <a:srgbClr val="161616"/>
                </a:solidFill>
                <a:effectLst/>
                <a:latin typeface="Segoe UI" panose="020B0502040204020203" pitchFamily="34" charset="0"/>
              </a:rPr>
              <a:t> folder stores all of the data stored in a semantic model, including relationships, measures, and transformations.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report</a:t>
            </a:r>
            <a:r>
              <a:rPr lang="en-US" b="0" i="0" dirty="0">
                <a:solidFill>
                  <a:srgbClr val="161616"/>
                </a:solidFill>
                <a:effectLst/>
                <a:latin typeface="Segoe UI" panose="020B0502040204020203" pitchFamily="34" charset="0"/>
              </a:rPr>
              <a:t> folder stores all of the data for the visuals and report pages, including custom visuals and mobile layout.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Existing Projects use TMSL (Tabular Model Scripting Language), which stores the data in a single </a:t>
            </a:r>
            <a:r>
              <a:rPr lang="en-US" b="0" i="1" dirty="0" err="1">
                <a:solidFill>
                  <a:srgbClr val="161616"/>
                </a:solidFill>
                <a:effectLst/>
                <a:latin typeface="Segoe UI" panose="020B0502040204020203" pitchFamily="34" charset="0"/>
              </a:rPr>
              <a:t>model.bim</a:t>
            </a:r>
            <a:r>
              <a:rPr lang="en-US" b="0" i="0" dirty="0">
                <a:solidFill>
                  <a:srgbClr val="161616"/>
                </a:solidFill>
                <a:effectLst/>
                <a:latin typeface="Segoe UI" panose="020B0502040204020203" pitchFamily="34" charset="0"/>
              </a:rPr>
              <a:t> file. You can enable and upgrade your Project to use TMDL (Tabular Model Definition Language), which stores the metadata in individual files. Power BI Projects are </a:t>
            </a:r>
            <a:r>
              <a:rPr lang="en-US" b="0" i="1" dirty="0">
                <a:solidFill>
                  <a:srgbClr val="161616"/>
                </a:solidFill>
                <a:effectLst/>
                <a:latin typeface="Segoe UI" panose="020B0502040204020203" pitchFamily="34" charset="0"/>
              </a:rPr>
              <a:t>in preview</a:t>
            </a:r>
            <a:r>
              <a:rPr lang="en-US" b="0" i="0" dirty="0">
                <a:solidFill>
                  <a:srgbClr val="161616"/>
                </a:solidFill>
                <a:effectLst/>
                <a:latin typeface="Segoe UI" panose="020B0502040204020203" pitchFamily="34" charset="0"/>
              </a:rPr>
              <a:t> and you might have a different folder structure if you don't have all preview features enabled.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Project Report definition folder is available with the </a:t>
            </a:r>
            <a:r>
              <a:rPr lang="en-US" b="1" i="0" dirty="0">
                <a:solidFill>
                  <a:srgbClr val="161616"/>
                </a:solidFill>
                <a:effectLst/>
                <a:latin typeface="Segoe UI" panose="020B0502040204020203" pitchFamily="34" charset="0"/>
              </a:rPr>
              <a:t>Enhanced .</a:t>
            </a:r>
            <a:r>
              <a:rPr lang="en-US" b="1" i="0" dirty="0" err="1">
                <a:solidFill>
                  <a:srgbClr val="161616"/>
                </a:solidFill>
                <a:effectLst/>
                <a:latin typeface="Segoe UI" panose="020B0502040204020203" pitchFamily="34" charset="0"/>
              </a:rPr>
              <a:t>pbir</a:t>
            </a:r>
            <a:r>
              <a:rPr lang="en-US" b="1" i="0" dirty="0">
                <a:solidFill>
                  <a:srgbClr val="161616"/>
                </a:solidFill>
                <a:effectLst/>
                <a:latin typeface="Segoe UI" panose="020B0502040204020203" pitchFamily="34" charset="0"/>
              </a:rPr>
              <a:t> (Power BI Report) format</a:t>
            </a:r>
            <a:r>
              <a:rPr lang="en-US" b="0" i="0" dirty="0">
                <a:solidFill>
                  <a:srgbClr val="161616"/>
                </a:solidFill>
                <a:effectLst/>
                <a:latin typeface="Segoe UI" panose="020B0502040204020203" pitchFamily="34" charset="0"/>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78522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DA71E-E870-1145-989E-678F626DB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878CC-622C-1252-FEEF-5D20425E6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A47313-CBF8-5131-5DE8-FA503A7EEAAB}"/>
              </a:ext>
            </a:extLst>
          </p:cNvPr>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Build slide. Click to fly in the Azure DevOps repo example.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Power BI .pbix files are binary and changes aren't visible in code editors. When changes are made to a file, you don't know if it's in the semantic model or visuals without reviewing the entire report and semantic model. When you use a Power BI .</a:t>
            </a:r>
            <a:r>
              <a:rPr lang="en-US" b="0" i="0" dirty="0" err="1">
                <a:solidFill>
                  <a:srgbClr val="161616"/>
                </a:solidFill>
                <a:effectLst/>
                <a:latin typeface="Segoe UI" panose="020B0502040204020203" pitchFamily="34" charset="0"/>
              </a:rPr>
              <a:t>pbip</a:t>
            </a:r>
            <a:r>
              <a:rPr lang="en-US" b="0" i="0" dirty="0">
                <a:solidFill>
                  <a:srgbClr val="161616"/>
                </a:solidFill>
                <a:effectLst/>
                <a:latin typeface="Segoe UI" panose="020B0502040204020203" pitchFamily="34" charset="0"/>
              </a:rPr>
              <a:t> file, you can continue to develop your report in Power BI Desktop and have a trackable record to review if a report isn't behaving as expected.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Let's expand on our example with a core semantic model and specialized semantic models for different regions. Consider your team stores Power BI files in OneDrive to have version control. You were informed that one of the custom regional reports isn't displaying accurate numbers and begin to investigate. You need to open either an older copy of the file or one of the other regional files and review them entirely to find the difference.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comparison, if you have a Power BI Project and also use source control, such as Git, then you can review changes through previous pull requests to quickly see the change. Once you identify the change, you can compare it to the other file and make the necessary fix.</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the screenshot, you can see a difference in the measure where a single value 6 was changed to 7 by mistake. This example uses VS Code and Git to see the difference in the code and version history of previous changes.</a:t>
            </a:r>
          </a:p>
          <a:p>
            <a:endParaRPr lang="en-US" dirty="0"/>
          </a:p>
          <a:p>
            <a:pPr algn="l"/>
            <a:r>
              <a:rPr lang="en-US" b="0" i="0" dirty="0">
                <a:solidFill>
                  <a:srgbClr val="161616"/>
                </a:solidFill>
                <a:effectLst/>
                <a:latin typeface="Segoe UI" panose="020B0502040204020203" pitchFamily="34" charset="0"/>
              </a:rPr>
              <a:t>CI/CD systems also typically use source control to track and manage changes. This version control with Power BI Project files is possible through </a:t>
            </a:r>
            <a:r>
              <a:rPr lang="en-US" b="1" i="0" dirty="0">
                <a:solidFill>
                  <a:srgbClr val="161616"/>
                </a:solidFill>
                <a:effectLst/>
                <a:latin typeface="Segoe UI" panose="020B0502040204020203" pitchFamily="34" charset="0"/>
              </a:rPr>
              <a:t>Git integration</a:t>
            </a:r>
            <a:r>
              <a:rPr lang="en-US" b="0" i="0" dirty="0">
                <a:solidFill>
                  <a:srgbClr val="161616"/>
                </a:solidFill>
                <a:effectLst/>
                <a:latin typeface="Segoe UI" panose="020B0502040204020203" pitchFamily="34" charset="0"/>
              </a:rPr>
              <a:t>. Git integration in VS Code enables developers working with Power BI Desktop projects to streamline development processes, source control, and collaboration with Git repositories. With Git integration, you can:</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Backup and version your work.</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Revert to previous states.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Collaborate with others or work alone using Git branches.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Use the capabilities of familiar source control tools, like Azure DevOps.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the second screenshot, you can see the Azure DevOps repo (repository) with files in the main branch. Developers can clone this repo, create their own development branches, and then create pull requests to merge into main. This development process allows collaboration on the same content without losing work.</a:t>
            </a:r>
          </a:p>
          <a:p>
            <a:endParaRPr lang="en-US" dirty="0"/>
          </a:p>
        </p:txBody>
      </p:sp>
      <p:sp>
        <p:nvSpPr>
          <p:cNvPr id="4" name="Header Placeholder 3">
            <a:extLst>
              <a:ext uri="{FF2B5EF4-FFF2-40B4-BE49-F238E27FC236}">
                <a16:creationId xmlns:a16="http://schemas.microsoft.com/office/drawing/2014/main" id="{823A24F9-0D54-245F-BE3A-3CF84D2A5C4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094D0477-507E-8A1C-B07B-E3557890AA1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65E21093-A294-1C06-DE6C-7C3D4A1BE488}"/>
              </a:ext>
            </a:extLst>
          </p:cNvPr>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2078830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161616"/>
                </a:solidFill>
                <a:effectLst/>
                <a:latin typeface="Segoe UI" panose="020B0502040204020203" pitchFamily="34" charset="0"/>
              </a:rPr>
              <a:t>Continuous Integration and Continuous Delivery (CI/CD)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Many organizations use CI/CD systems to propose and validate changes during development before releasing them to production. A common system design has different stages to perform checks between Development and Test environments before deploying to Production.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the Power BI service, you can use Deployment pipelines to create different workspaces that match your stages. Once you have your pipeline and workspaces configured, when you make changes in Development, you can see the difference between Test before deploying the changes. The screenshot shows how the changes between the stages are visually represented.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53731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Users can discover other semantic models in the Power BI service and build their own reports. You can use this feature and make it easier for collaboration through </a:t>
            </a:r>
            <a:r>
              <a:rPr lang="en-US" b="1" i="0" dirty="0">
                <a:solidFill>
                  <a:srgbClr val="161616"/>
                </a:solidFill>
                <a:effectLst/>
                <a:latin typeface="Segoe UI" panose="020B0502040204020203" pitchFamily="34" charset="0"/>
              </a:rPr>
              <a:t>Endorsement</a:t>
            </a:r>
            <a:r>
              <a:rPr lang="en-US" b="0" i="0" dirty="0">
                <a:solidFill>
                  <a:srgbClr val="161616"/>
                </a:solidFill>
                <a:effectLst/>
                <a:latin typeface="Segoe UI" panose="020B0502040204020203" pitchFamily="34" charset="0"/>
              </a:rPr>
              <a:t>. Endorsement helps users find high-quality content they need by identifying the contest as verified and trustworthy.</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Items can receive one of three endorsement badges - Promoted, Certified, or Master data:</a:t>
            </a:r>
          </a:p>
          <a:p>
            <a:pPr lvl="1"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Promoted</a:t>
            </a:r>
            <a:r>
              <a:rPr lang="en-US" b="0" i="0" dirty="0">
                <a:solidFill>
                  <a:srgbClr val="161616"/>
                </a:solidFill>
                <a:effectLst/>
                <a:latin typeface="Segoe UI" panose="020B0502040204020203" pitchFamily="34" charset="0"/>
              </a:rPr>
              <a:t> means that the item creators think the item is ready for sharing and reuse. Any user with write permissions on an item can promote it.</a:t>
            </a:r>
          </a:p>
          <a:p>
            <a:pPr lvl="1"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Certified</a:t>
            </a:r>
            <a:r>
              <a:rPr lang="en-US" b="0" i="0" dirty="0">
                <a:solidFill>
                  <a:srgbClr val="161616"/>
                </a:solidFill>
                <a:effectLst/>
                <a:latin typeface="Segoe UI" panose="020B0502040204020203" pitchFamily="34" charset="0"/>
              </a:rPr>
              <a:t> means that an organization-authorized reviewer has certified that the item meets the organization's quality standards, can be regarded as reliable and authoritative, and is ready for use across the organization.</a:t>
            </a:r>
          </a:p>
          <a:p>
            <a:pPr lvl="1"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Master data</a:t>
            </a:r>
            <a:r>
              <a:rPr lang="en-US" b="0" i="0" dirty="0">
                <a:solidFill>
                  <a:srgbClr val="161616"/>
                </a:solidFill>
                <a:effectLst/>
                <a:latin typeface="Segoe UI" panose="020B0502040204020203" pitchFamily="34" charset="0"/>
              </a:rPr>
              <a:t> means the data in the item is a core source of organizational data. The master data designation might be used to indicate a single source of truth for certain kinds of data, such as product codes or customer lists.</a:t>
            </a:r>
          </a:p>
          <a:p>
            <a:pPr algn="l">
              <a:spcBef>
                <a:spcPts val="1200"/>
              </a:spcBef>
              <a:spcAft>
                <a:spcPts val="1200"/>
              </a:spcAft>
              <a:buFont typeface="Arial" panose="020B0604020202020204" pitchFamily="34" charset="0"/>
              <a:buNone/>
            </a:pPr>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screenshot shows the Endorsement and discovery section in the semantic model settings. For both Certified and Master data, there are links to help you know how to get your data certified or endorsed as master data. These links are configured by an administrator for your organization. Also note the option to make the item discoverable or not.</a:t>
            </a:r>
          </a:p>
          <a:p>
            <a:pPr algn="l"/>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Note</a:t>
            </a:r>
            <a:r>
              <a:rPr lang="en-US" b="0" i="0" dirty="0">
                <a:solidFill>
                  <a:srgbClr val="161616"/>
                </a:solidFill>
                <a:effectLst/>
                <a:latin typeface="Segoe UI" panose="020B0502040204020203" pitchFamily="34" charset="0"/>
              </a:rPr>
              <a:t>: all Fabric items, except Power BI dashboards can be endorsed.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01285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Filter context in DAX refers to the set of filters applied to data, influencing how calculations and measures are computed and displayed.</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these three visuals use the exact same DAX measure: </a:t>
            </a:r>
            <a:r>
              <a:rPr lang="en-US" b="1" i="0" dirty="0">
                <a:effectLst/>
                <a:latin typeface="Segoe UI Light" panose="020B0502040204020203" pitchFamily="34" charset="0"/>
                <a:cs typeface="Segoe UI Light" panose="020B0502040204020203" pitchFamily="34" charset="0"/>
              </a:rPr>
              <a:t>Total Sales</a:t>
            </a:r>
            <a:r>
              <a:rPr lang="en-US" b="0" i="0" dirty="0">
                <a:effectLst/>
                <a:latin typeface="Segoe UI Light" panose="020B0502040204020203" pitchFamily="34" charset="0"/>
                <a:cs typeface="Segoe UI Light" panose="020B0502040204020203" pitchFamily="34" charset="0"/>
              </a:rPr>
              <a:t>. Each visual uses the same DAX measure. </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first visual shows the Total Sales measure without filters. </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second visual is filtered by year. </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third visual, Total Sales is filtered by Product ID.</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With Power BI, even though the measure was only defined once, it can be used in these visuals in different ways. Each of the totals is accurate and performs quickly. It is the context of how the DAX measure is used that calculates these totals accurately.</a:t>
            </a: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656291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Lineage view in a Power BI workspace allows you to view dependencies between the different workspace items. An example would be seeing underlying data sources for a semantic model and the final report all connected by lines.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the screenshot, we explore a single workspace in lineage view. From left to right, you see different data sources, the semantic model, and finally the report.</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The data sources include an HTML file, two different Text/CSV files, and a SQL Server.</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The Sales Analysis semantic model comprises all of the data sources.</a:t>
            </a:r>
          </a:p>
          <a:p>
            <a:pPr lvl="1"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The Sales Analysis report is built from the Sales Analysis semantic model.</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Notice how the Sales Analysis report has a badge with a checkmark in it, which indicates that the report is </a:t>
            </a:r>
            <a:r>
              <a:rPr lang="en-US" b="0" i="1" dirty="0">
                <a:solidFill>
                  <a:srgbClr val="161616"/>
                </a:solidFill>
                <a:effectLst/>
                <a:latin typeface="Segoe UI" panose="020B0502040204020203" pitchFamily="34" charset="0"/>
              </a:rPr>
              <a:t>Promoted</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Lineage view allows you to quickly identify dependencies across a workspace for your assets. This view gives you easy administration especially when you have many items in a single workspace. Further perform </a:t>
            </a:r>
            <a:r>
              <a:rPr lang="en-US" b="0" i="1" dirty="0">
                <a:solidFill>
                  <a:srgbClr val="161616"/>
                </a:solidFill>
                <a:effectLst/>
                <a:latin typeface="Segoe UI" panose="020B0502040204020203" pitchFamily="34" charset="0"/>
              </a:rPr>
              <a:t>impact analysis</a:t>
            </a:r>
            <a:r>
              <a:rPr lang="en-US" b="0" i="0" dirty="0">
                <a:solidFill>
                  <a:srgbClr val="161616"/>
                </a:solidFill>
                <a:effectLst/>
                <a:latin typeface="Segoe UI" panose="020B0502040204020203" pitchFamily="34" charset="0"/>
              </a:rPr>
              <a:t> on the upstream items including data sources and semantic models, as a form of data governance.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491862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If you've used Microsoft Analysis Services, you might be familiar with XMLA endpoint. While using an API might feel intimidating to some, it's straightforward to use. In short, the XMLA endpoint is another way for you to connect to Power BI workspaces and semantic models from external applications - just an API with a URL to the workspace or semantic model.</a:t>
            </a:r>
          </a:p>
          <a:p>
            <a:pPr algn="l"/>
            <a:endParaRPr lang="en-US" b="0" i="0" dirty="0">
              <a:solidFill>
                <a:srgbClr val="161616"/>
              </a:solidFill>
              <a:effectLst/>
              <a:latin typeface="Segoe UI" panose="020B0502040204020203" pitchFamily="34" charset="0"/>
            </a:endParaRPr>
          </a:p>
          <a:p>
            <a:pPr algn="l">
              <a:spcBef>
                <a:spcPts val="2400"/>
              </a:spcBef>
              <a:spcAft>
                <a:spcPts val="900"/>
              </a:spcAft>
            </a:pPr>
            <a:r>
              <a:rPr lang="en-US" b="1" i="0" dirty="0">
                <a:solidFill>
                  <a:srgbClr val="161616"/>
                </a:solidFill>
                <a:effectLst/>
                <a:latin typeface="Segoe UI" panose="020B0502040204020203" pitchFamily="34" charset="0"/>
              </a:rPr>
              <a:t>XMLA endpoint settings</a:t>
            </a:r>
          </a:p>
          <a:p>
            <a:pPr algn="l"/>
            <a:r>
              <a:rPr lang="en-US" b="0" i="0" dirty="0">
                <a:solidFill>
                  <a:srgbClr val="161616"/>
                </a:solidFill>
                <a:effectLst/>
                <a:latin typeface="Segoe UI" panose="020B0502040204020203" pitchFamily="34" charset="0"/>
              </a:rPr>
              <a:t>By default, endpoint connectivity is </a:t>
            </a:r>
            <a:r>
              <a:rPr lang="en-US" b="1" i="0" dirty="0">
                <a:solidFill>
                  <a:srgbClr val="161616"/>
                </a:solidFill>
                <a:effectLst/>
                <a:latin typeface="Segoe UI" panose="020B0502040204020203" pitchFamily="34" charset="0"/>
              </a:rPr>
              <a:t>read-only</a:t>
            </a:r>
            <a:r>
              <a:rPr lang="en-US" b="0" i="0" dirty="0">
                <a:solidFill>
                  <a:srgbClr val="161616"/>
                </a:solidFill>
                <a:effectLst/>
                <a:latin typeface="Segoe UI" panose="020B0502040204020203" pitchFamily="34" charset="0"/>
              </a:rPr>
              <a:t> for the semantic models workload. This setting allows data visualization tools access to the following semantic model details:</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Model data</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Metadata</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Events</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Schema</a:t>
            </a:r>
          </a:p>
          <a:p>
            <a:pPr algn="l"/>
            <a:r>
              <a:rPr lang="en-US" b="0" i="0" dirty="0">
                <a:solidFill>
                  <a:srgbClr val="161616"/>
                </a:solidFill>
                <a:effectLst/>
                <a:latin typeface="Segoe UI" panose="020B0502040204020203" pitchFamily="34" charset="0"/>
              </a:rPr>
              <a:t>Some data visualization tools include Microsoft Excel, Power BI Report Builder, Tabular Editor, or ALM Toolkit. You can get the workspace connection URL in workspace settings.</a:t>
            </a:r>
          </a:p>
          <a:p>
            <a:pPr algn="l"/>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Read-write</a:t>
            </a:r>
            <a:r>
              <a:rPr lang="en-US" b="0" i="0" dirty="0">
                <a:solidFill>
                  <a:srgbClr val="161616"/>
                </a:solidFill>
                <a:effectLst/>
                <a:latin typeface="Segoe UI" panose="020B0502040204020203" pitchFamily="34" charset="0"/>
              </a:rPr>
              <a:t> connectivity can be enabled to provide more operations, including:</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Management</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Governance</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Advanced semantic modeling</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Debugging</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Monitoring</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With read-write enabled, semantic models have more parity with Azure Analysis Services and SQL Server Analysis Services enterprise grade tabular modeling tools and processes. In order to use XMLA endpoint for read-write operations, the semantic model must reside in a Premium or Fabric workspace.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942289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954BE-7495-D31A-3D3A-71A2F22D1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05956-2BDE-480B-1696-D92544555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E470D-2FB2-CEAE-7470-905F600DAEF4}"/>
              </a:ext>
            </a:extLst>
          </p:cNvPr>
          <p:cNvSpPr>
            <a:spLocks noGrp="1"/>
          </p:cNvSpPr>
          <p:nvPr>
            <p:ph type="body" idx="1"/>
          </p:nvPr>
        </p:nvSpPr>
        <p:spPr/>
        <p:txBody>
          <a:bodyPr/>
          <a:lstStyle/>
          <a:p>
            <a:pPr marL="0" lvl="1" indent="0">
              <a:buFont typeface="Arial" panose="020B0604020202020204" pitchFamily="34" charset="0"/>
              <a:buNone/>
            </a:pPr>
            <a:r>
              <a:rPr lang="en-US" dirty="0"/>
              <a:t>https://aka.ms/mslearn-fabric-reusable-assets</a:t>
            </a:r>
          </a:p>
        </p:txBody>
      </p:sp>
      <p:sp>
        <p:nvSpPr>
          <p:cNvPr id="4" name="Header Placeholder 3">
            <a:extLst>
              <a:ext uri="{FF2B5EF4-FFF2-40B4-BE49-F238E27FC236}">
                <a16:creationId xmlns:a16="http://schemas.microsoft.com/office/drawing/2014/main" id="{F7BAB180-C7AA-A2BC-BC11-D02B1EBC108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98D5CB5-B56E-76F4-01B7-B5FD63BA0763}"/>
              </a:ext>
            </a:extLst>
          </p:cNvPr>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a:extLst>
              <a:ext uri="{FF2B5EF4-FFF2-40B4-BE49-F238E27FC236}">
                <a16:creationId xmlns:a16="http://schemas.microsoft.com/office/drawing/2014/main" id="{AD52A665-5675-03A7-D254-502924A7A4BA}"/>
              </a:ext>
            </a:extLst>
          </p:cNvPr>
          <p:cNvSpPr>
            <a:spLocks noGrp="1"/>
          </p:cNvSpPr>
          <p:nvPr>
            <p:ph type="sldNum" sz="quarter" idx="5"/>
          </p:nvPr>
        </p:nvSpPr>
        <p:spPr/>
        <p:txBody>
          <a:bodyPr/>
          <a:lstStyle/>
          <a:p>
            <a:fld id="{B4008EB6-D09E-4580-8CD6-DDB14511944F}" type="slidenum">
              <a:rPr lang="en-US" smtClean="0"/>
              <a:t>67</a:t>
            </a:fld>
            <a:endParaRPr lang="en-US"/>
          </a:p>
        </p:txBody>
      </p:sp>
    </p:spTree>
    <p:extLst>
      <p:ext uri="{BB962C8B-B14F-4D97-AF65-F5344CB8AC3E}">
        <p14:creationId xmlns:p14="http://schemas.microsoft.com/office/powerpoint/2010/main" val="31397902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929DC-FEB0-2F65-DECC-B30409EF8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BB58D-6238-6941-184B-6A294D8FA8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FDAB8-C9BE-1A3A-436B-99EC2430F2FB}"/>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Allow students a few minutes to think about the questions, and then use the animated slide to reveal the correct answers.</a:t>
            </a:r>
          </a:p>
        </p:txBody>
      </p:sp>
      <p:sp>
        <p:nvSpPr>
          <p:cNvPr id="4" name="Header Placeholder 3">
            <a:extLst>
              <a:ext uri="{FF2B5EF4-FFF2-40B4-BE49-F238E27FC236}">
                <a16:creationId xmlns:a16="http://schemas.microsoft.com/office/drawing/2014/main" id="{CB93FC0F-9D80-B8A3-CD59-3E6803643AE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7186C1F-5243-F7F9-F10C-776D3F5CAB0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23142366-441E-E9A3-18EB-2DD34A76CB0F}"/>
              </a:ext>
            </a:extLst>
          </p:cNvPr>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690362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1849F-4276-4400-43AF-A99C49978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B8A56-E38C-DE12-069C-E9CF9204B5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E234-54EB-451D-16E6-522BA0ED317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97D1D90-DB02-1E48-A20E-8CF94E93C50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6EB07F91-7410-D1F2-D07D-6F64DBD393F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A1E745AD-8D30-E890-ECB4-5CEDF406729A}"/>
              </a:ext>
            </a:extLst>
          </p:cNvPr>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957667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952CE-E560-0C66-F2A7-40D238915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60D85-1A57-2D1D-38F5-3E3DF3A47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57020-56AB-EC09-2B1A-0EBB7B211211}"/>
              </a:ext>
            </a:extLst>
          </p:cNvPr>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a:extLst>
              <a:ext uri="{FF2B5EF4-FFF2-40B4-BE49-F238E27FC236}">
                <a16:creationId xmlns:a16="http://schemas.microsoft.com/office/drawing/2014/main" id="{86F1E61B-7CFF-AF6C-E351-66375FC6374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BF57C66-A482-1A67-C666-42F8F769B98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51C1DD35-5F1D-4BE7-9C1B-7032361CE217}"/>
              </a:ext>
            </a:extLst>
          </p:cNvPr>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8663910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E1FC5-CA64-24C0-3E68-2465966E2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790D0-D571-8464-0E58-0F8E84044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73BAE2-7B3E-A22F-D166-ABFB24E6AF88}"/>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0" i="0" u="none" strike="noStrike" dirty="0">
                <a:solidFill>
                  <a:srgbClr val="000000"/>
                </a:solidFill>
                <a:effectLst/>
                <a:latin typeface="Aptos Narrow" panose="020B0004020202020204" pitchFamily="34" charset="0"/>
              </a:rPr>
              <a:t>aka.ms/fabric-model-security</a:t>
            </a:r>
            <a:r>
              <a:rPr lang="en-US" sz="2000" dirty="0"/>
              <a:t> </a:t>
            </a:r>
            <a:endParaRPr lang="en-US" sz="900" b="0" i="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dirty="0"/>
          </a:p>
          <a:p>
            <a:r>
              <a:rPr lang="en-US" dirty="0"/>
              <a:t>Before delivering this presentation, review the associated module on Microsoft Learn.</a:t>
            </a:r>
          </a:p>
          <a:p>
            <a:endParaRPr lang="en-US" dirty="0"/>
          </a:p>
          <a:p>
            <a:r>
              <a:rPr lang="en-US" dirty="0"/>
              <a:t>The estimated time to present these slides is 30 minutes.</a:t>
            </a:r>
          </a:p>
          <a:p>
            <a:endParaRPr lang="en-US" dirty="0"/>
          </a:p>
        </p:txBody>
      </p:sp>
      <p:sp>
        <p:nvSpPr>
          <p:cNvPr id="4" name="Header Placeholder 3">
            <a:extLst>
              <a:ext uri="{FF2B5EF4-FFF2-40B4-BE49-F238E27FC236}">
                <a16:creationId xmlns:a16="http://schemas.microsoft.com/office/drawing/2014/main" id="{A00CB2D2-CFF7-8B2C-5B49-39D53F4BE51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7AC971A-3286-8B86-9BE7-4F6E03BA717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FBB03254-CB16-8CDA-26DD-7669ECFB494B}"/>
              </a:ext>
            </a:extLst>
          </p:cNvPr>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0899018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72</a:t>
            </a:fld>
            <a:endParaRPr lang="en-US"/>
          </a:p>
        </p:txBody>
      </p:sp>
    </p:spTree>
    <p:extLst>
      <p:ext uri="{BB962C8B-B14F-4D97-AF65-F5344CB8AC3E}">
        <p14:creationId xmlns:p14="http://schemas.microsoft.com/office/powerpoint/2010/main" val="3120263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In Power BI, you can secure reports and workspaces by sharing them to active directory users and groups. It is also possible to share a single report, but have users see different data, according to their job role.</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&lt;NOTE: use the image in this slide to explain the following:&gt;</a:t>
            </a:r>
          </a:p>
          <a:p>
            <a:endParaRPr lang="en-US" b="0" i="0" dirty="0">
              <a:effectLst/>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For example, </a:t>
            </a:r>
            <a:r>
              <a:rPr lang="en-US" b="0" i="0" dirty="0">
                <a:effectLst/>
                <a:latin typeface="Segoe UI Light" panose="020B0502040204020203" pitchFamily="34" charset="0"/>
                <a:cs typeface="Segoe UI Light" panose="020B0502040204020203" pitchFamily="34" charset="0"/>
              </a:rPr>
              <a:t>You would like to make one report where employees in a specific department can only see the sales for that department. For instance, Maria Cameron works in the Game department and should only see the sales from that department. She should not see the sales from Sports, Clothing, or Automotive.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There are two ways to implement row-level security in Power BI: the static method and the dynamic method.</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Row-level security (RLS) uses a DAX filter as the core logic mechanism. This module will demonstrate how you can implement row-level security in Power BI using DAX to ensure that only the appropriate person is seeing the appropriate records.</a:t>
            </a: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7631456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Apply star schema design principals</a:t>
            </a:r>
          </a:p>
          <a:p>
            <a:pPr algn="l"/>
            <a:endParaRPr lang="en-US" b="1"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We recommend you apply </a:t>
            </a:r>
            <a:r>
              <a:rPr lang="en-US" b="0" i="0" u="none" strike="noStrike" dirty="0">
                <a:solidFill>
                  <a:srgbClr val="E6E6E6"/>
                </a:solidFill>
                <a:effectLst/>
                <a:latin typeface="Segoe UI" panose="020B0502040204020203" pitchFamily="34" charset="0"/>
                <a:hlinkClick r:id="rId3"/>
              </a:rPr>
              <a:t>star schema</a:t>
            </a:r>
            <a:r>
              <a:rPr lang="en-US" b="0" i="0" dirty="0">
                <a:solidFill>
                  <a:srgbClr val="E6E6E6"/>
                </a:solidFill>
                <a:effectLst/>
                <a:latin typeface="Segoe UI" panose="020B0502040204020203" pitchFamily="34" charset="0"/>
              </a:rPr>
              <a:t> design principals to produce a model comprising dimension and fact tables. It’s common to set up Power BI to enforce rules that filter dimension tables, allowing </a:t>
            </a:r>
            <a:r>
              <a:rPr lang="en-US" b="0" i="0" u="none" strike="noStrike" dirty="0">
                <a:solidFill>
                  <a:srgbClr val="E6E6E6"/>
                </a:solidFill>
                <a:effectLst/>
                <a:latin typeface="Segoe UI" panose="020B0502040204020203" pitchFamily="34" charset="0"/>
                <a:hlinkClick r:id="rId4"/>
              </a:rPr>
              <a:t>model relationships</a:t>
            </a:r>
            <a:r>
              <a:rPr lang="en-US" b="0" i="0" dirty="0">
                <a:solidFill>
                  <a:srgbClr val="E6E6E6"/>
                </a:solidFill>
                <a:effectLst/>
                <a:latin typeface="Segoe UI" panose="020B0502040204020203" pitchFamily="34" charset="0"/>
              </a:rPr>
              <a:t> to efficiently propagate those filters to fact tables.</a:t>
            </a:r>
          </a:p>
          <a:p>
            <a:endParaRPr lang="en-US" dirty="0"/>
          </a:p>
          <a:p>
            <a:pPr algn="l"/>
            <a:r>
              <a:rPr lang="en-US" b="1" i="0" dirty="0">
                <a:solidFill>
                  <a:srgbClr val="E6E6E6"/>
                </a:solidFill>
                <a:effectLst/>
                <a:latin typeface="Segoe UI" panose="020B0502040204020203" pitchFamily="34" charset="0"/>
              </a:rPr>
              <a:t>Define rules</a:t>
            </a:r>
          </a:p>
          <a:p>
            <a:pPr algn="l"/>
            <a:endParaRPr lang="en-US" b="1"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Rule expressions are evaluated within row context. Row context means the expression is evaluated for each row using the column values of that row. When the expression returns TRUE, the user can “see” the row. You can define rules that are either static or dynamic.</a:t>
            </a:r>
          </a:p>
          <a:p>
            <a:pPr algn="l"/>
            <a:endParaRPr lang="en-US" b="0"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Static rules: The simplest static rule that you can create restricts access to all table rows. You can also restrict access to a particular region for example.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Dynamic rules: Dynamic rules use specific DAX functions that return environmental values (as opposed to constants). Environmental values are returned from three specific DAX functions:</a:t>
            </a:r>
          </a:p>
          <a:p>
            <a:pPr lvl="2"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5"/>
              </a:rPr>
              <a:t>USERNAME</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6"/>
              </a:rPr>
              <a:t>USERPRINCIPALNAME</a:t>
            </a:r>
            <a:r>
              <a:rPr lang="en-US" b="0" i="0" dirty="0">
                <a:solidFill>
                  <a:srgbClr val="E6E6E6"/>
                </a:solidFill>
                <a:effectLst/>
                <a:latin typeface="Segoe UI" panose="020B0502040204020203" pitchFamily="34" charset="0"/>
              </a:rPr>
              <a:t> – Returns the Power BI authenticated user as a text value.</a:t>
            </a:r>
          </a:p>
          <a:p>
            <a:pPr lvl="2"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7"/>
              </a:rPr>
              <a:t>CUSTOMDATA</a:t>
            </a:r>
            <a:r>
              <a:rPr lang="en-US" b="0" i="0" dirty="0">
                <a:solidFill>
                  <a:srgbClr val="E6E6E6"/>
                </a:solidFill>
                <a:effectLst/>
                <a:latin typeface="Segoe UI" panose="020B0502040204020203" pitchFamily="34" charset="0"/>
              </a:rPr>
              <a:t> - Returns the </a:t>
            </a:r>
            <a:r>
              <a:rPr lang="en-US" b="1" i="0" dirty="0" err="1">
                <a:solidFill>
                  <a:srgbClr val="E6E6E6"/>
                </a:solidFill>
                <a:effectLst/>
                <a:latin typeface="Segoe UI" panose="020B0502040204020203" pitchFamily="34" charset="0"/>
              </a:rPr>
              <a:t>CustomData</a:t>
            </a:r>
            <a:r>
              <a:rPr lang="en-US" b="0" i="0" dirty="0">
                <a:solidFill>
                  <a:srgbClr val="E6E6E6"/>
                </a:solidFill>
                <a:effectLst/>
                <a:latin typeface="Segoe UI" panose="020B0502040204020203" pitchFamily="34" charset="0"/>
              </a:rPr>
              <a:t> property passed in the connection string. Non-Power BI reporting tools that connect to the semantic model by using a connection string can set this property, like Microsoft Excel.</a:t>
            </a:r>
          </a:p>
          <a:p>
            <a:pPr marL="499521" lvl="2"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r>
              <a:rPr lang="en-US" b="1" dirty="0"/>
              <a:t>Validate roles</a:t>
            </a:r>
          </a:p>
          <a:p>
            <a:endParaRPr lang="en-US" b="1" dirty="0"/>
          </a:p>
          <a:p>
            <a:r>
              <a:rPr lang="en-US" b="0" i="0" dirty="0">
                <a:solidFill>
                  <a:srgbClr val="E6E6E6"/>
                </a:solidFill>
                <a:effectLst/>
                <a:latin typeface="Segoe UI" panose="020B0502040204020203" pitchFamily="34" charset="0"/>
              </a:rPr>
              <a:t>When you create roles, it’s important to test them to ensure they apply the correct filters. For data models created in Power BI Desktop, there’s the </a:t>
            </a:r>
            <a:r>
              <a:rPr lang="en-US" b="1" i="0" dirty="0">
                <a:solidFill>
                  <a:srgbClr val="E6E6E6"/>
                </a:solidFill>
                <a:effectLst/>
                <a:latin typeface="Segoe UI" panose="020B0502040204020203" pitchFamily="34" charset="0"/>
              </a:rPr>
              <a:t>View as</a:t>
            </a:r>
            <a:r>
              <a:rPr lang="en-US" b="0" i="0" dirty="0">
                <a:solidFill>
                  <a:srgbClr val="E6E6E6"/>
                </a:solidFill>
                <a:effectLst/>
                <a:latin typeface="Segoe UI" panose="020B0502040204020203" pitchFamily="34" charset="0"/>
              </a:rPr>
              <a:t> function that allows you to see the report when different roles are enforced, and different username values are passed.</a:t>
            </a:r>
            <a:endParaRPr lang="en-US" b="1" dirty="0"/>
          </a:p>
          <a:p>
            <a:endParaRPr lang="en-US" b="1" dirty="0"/>
          </a:p>
          <a:p>
            <a:r>
              <a:rPr lang="en-US" b="1" dirty="0"/>
              <a:t>Set up role mappings</a:t>
            </a:r>
          </a:p>
          <a:p>
            <a:endParaRPr lang="en-US" b="1" dirty="0"/>
          </a:p>
          <a:p>
            <a:r>
              <a:rPr lang="en-US" b="0" i="0" dirty="0">
                <a:solidFill>
                  <a:srgbClr val="E6E6E6"/>
                </a:solidFill>
                <a:effectLst/>
                <a:latin typeface="Segoe UI" panose="020B0502040204020203" pitchFamily="34" charset="0"/>
              </a:rPr>
              <a:t>Role mappings must be set up in advance of users accessing Power BI content. Role mapping involves assigning Azure Active Directory (Azure AD) security objects to roles. Security objects can be user accounts or security groups.</a:t>
            </a:r>
            <a:endParaRPr lang="en-US" b="1" i="0" dirty="0">
              <a:solidFill>
                <a:srgbClr val="E6E6E6"/>
              </a:solidFill>
              <a:effectLst/>
              <a:latin typeface="Segoe UI" panose="020B0502040204020203" pitchFamily="34" charset="0"/>
            </a:endParaRPr>
          </a:p>
          <a:p>
            <a:endParaRPr lang="en-US" b="1"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For Power BI Desktop developed models, role mapping is typically done in the Power BI service. For Azure Analysis Services or SQL Server Analysis Services models, role mapping is typically done in SSMS.</a:t>
            </a:r>
            <a:endParaRPr lang="en-US" b="1" i="0" dirty="0">
              <a:solidFill>
                <a:srgbClr val="E6E6E6"/>
              </a:solidFill>
              <a:effectLst/>
              <a:latin typeface="Segoe UI" panose="020B0502040204020203" pitchFamily="34" charset="0"/>
            </a:endParaRPr>
          </a:p>
          <a:p>
            <a:endParaRPr lang="en-US" b="1"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Use SSO for </a:t>
            </a:r>
            <a:r>
              <a:rPr lang="en-US" b="1" i="0" dirty="0" err="1">
                <a:solidFill>
                  <a:srgbClr val="E6E6E6"/>
                </a:solidFill>
                <a:effectLst/>
                <a:latin typeface="Segoe UI" panose="020B0502040204020203" pitchFamily="34" charset="0"/>
              </a:rPr>
              <a:t>DIrectQuery</a:t>
            </a:r>
            <a:endParaRPr lang="en-US" b="1" i="0" dirty="0">
              <a:solidFill>
                <a:srgbClr val="E6E6E6"/>
              </a:solidFill>
              <a:effectLst/>
              <a:latin typeface="Segoe UI" panose="020B0502040204020203" pitchFamily="34" charset="0"/>
            </a:endParaRPr>
          </a:p>
          <a:p>
            <a:endParaRPr lang="en-US" b="1"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When your data model has DirectQuery tables and their data source supports SSO, the data source can enforce data permissions. This way, the database enforces RLS, and Power BI semantic models and reports honor the data source security.</a:t>
            </a:r>
            <a:endParaRPr lang="en-US" b="1" dirty="0"/>
          </a:p>
          <a:p>
            <a:endParaRPr lang="en-US" b="1"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11/18/2024 11:13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120969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CALCULATE function in DAX is one of the most important functions that a data analyst can learn. The function name does not adequately describe what it is intended to do.</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CALCULATE function is your method of creating a DAX measure that will override certain portions of the context that are being used to express the correct result.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instance, if you want to create a measure that always calculates the total sales for 2015, regardless of which year is selected in any other visual in Power BI, you would create a measure that is similar to the syntax in the following sample:</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Total Sales for 2015 = CALCULATE(SUM('Sales OrderDetails'[Total Price]), YEAR('Sales OrderDetails’[OrderDate]) = 2015)</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Notice how the measure is named </a:t>
            </a:r>
            <a:r>
              <a:rPr lang="en-US" b="1" i="0" dirty="0">
                <a:effectLst/>
                <a:latin typeface="Segoe UI Light" panose="020B0502040204020203" pitchFamily="34" charset="0"/>
                <a:cs typeface="Segoe UI Light" panose="020B0502040204020203" pitchFamily="34" charset="0"/>
              </a:rPr>
              <a:t>Total Sales for 2015</a:t>
            </a:r>
            <a:r>
              <a:rPr lang="en-US" b="0" i="0" dirty="0">
                <a:effectLst/>
                <a:latin typeface="Segoe UI Light" panose="020B0502040204020203" pitchFamily="34" charset="0"/>
                <a:cs typeface="Segoe UI Light" panose="020B0502040204020203" pitchFamily="34" charset="0"/>
              </a:rPr>
              <a:t>. When you use the CALCULATE function to override the context, it is helpful to name the measure in a way that describes exactly how you are overriding it. In this example, CALCULATE is aggregating the Total Price column, just as you did in the previous measure. However, instead of operating over the entire semantic model while using whatever the filter context tells it to do, you are overriding the filter context for the year 2015. No matter what year is selected, you will always get the total for 2015; all other filters still apply. The subsequent example shows this concept in action.</a:t>
            </a:r>
          </a:p>
          <a:p>
            <a:pPr algn="l"/>
            <a:r>
              <a:rPr lang="en-US" b="0" i="0" dirty="0">
                <a:effectLst/>
                <a:latin typeface="Segoe UI Light" panose="020B0502040204020203" pitchFamily="34" charset="0"/>
                <a:cs typeface="Segoe UI Light" panose="020B0502040204020203" pitchFamily="34" charset="0"/>
              </a:rPr>
              <a:t>When both measures are added to the previous visual they will resemble the following screenshot.</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As shown in image, Total Sales is still USD1.35 million, while the 2015 Total Sales is USD0.66 million.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723098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The static method in Row-level security (RLS) uses a fixed value in the DAX filter, while the dynamic method uses a DAX function.</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 Row-level security (RLS) uses DAX to control who can see which data. Think of it as always adding another filter to the appropriate users, no matter what filters, slicers, or interactions they choose on a Power BI Report. Each time a member of that role interacts with the report, Power BI will add that filter to their interactions, thus limiting them what they see. Notice how you use a fixed value in the filter on the right-side of the equal sign, in this case, "Game". This means that if you ever need to add a category, you would need to create a new role with a new value in the DAX expression.</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There are several steps to configure static RLS: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Create a report</a:t>
            </a:r>
            <a:r>
              <a:rPr lang="en-US" b="0" i="0" dirty="0">
                <a:effectLst/>
                <a:latin typeface="Segoe UI Light" panose="020B0502040204020203" pitchFamily="34" charset="0"/>
                <a:cs typeface="Segoe UI Light" panose="020B0502040204020203" pitchFamily="34" charset="0"/>
              </a:rPr>
              <a:t>: First, we follow the typical steps to create a report in Power BI Desktop. Confirm that the relationship exists between the two tables using the modeling tab. It should be a 1 to many relationship on the </a:t>
            </a:r>
            <a:r>
              <a:rPr lang="en-US" b="0" i="0" dirty="0" err="1">
                <a:effectLst/>
                <a:latin typeface="Segoe UI Light" panose="020B0502040204020203" pitchFamily="34" charset="0"/>
                <a:cs typeface="Segoe UI Light" panose="020B0502040204020203" pitchFamily="34" charset="0"/>
              </a:rPr>
              <a:t>empID</a:t>
            </a:r>
            <a:r>
              <a:rPr lang="en-US" b="0" i="0" dirty="0">
                <a:effectLst/>
                <a:latin typeface="Segoe UI Light" panose="020B0502040204020203" pitchFamily="34" charset="0"/>
                <a:cs typeface="Segoe UI Light" panose="020B0502040204020203" pitchFamily="34" charset="0"/>
              </a:rPr>
              <a:t> column.</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Create the RLS role using DAX</a:t>
            </a:r>
            <a:r>
              <a:rPr lang="en-US" b="0" i="0" dirty="0">
                <a:effectLst/>
                <a:latin typeface="Segoe UI Light" panose="020B0502040204020203" pitchFamily="34" charset="0"/>
                <a:cs typeface="Segoe UI Light" panose="020B0502040204020203" pitchFamily="34" charset="0"/>
              </a:rPr>
              <a:t>: Power BI Row-level security (RLS) uses DAX to control who can see which data. Think of it as always adding another filter to the appropriate users, no matter what filters, slicers, or interactions they choose on a Power BI Report.</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Test the role</a:t>
            </a:r>
            <a:r>
              <a:rPr lang="en-US" b="0" i="0" dirty="0">
                <a:effectLst/>
                <a:latin typeface="Segoe UI Light" panose="020B0502040204020203" pitchFamily="34" charset="0"/>
                <a:cs typeface="Segoe UI Light" panose="020B0502040204020203" pitchFamily="34" charset="0"/>
              </a:rPr>
              <a:t>: Validate that this is working by selecting the </a:t>
            </a:r>
            <a:r>
              <a:rPr lang="en-US" b="1" i="0" dirty="0">
                <a:effectLst/>
                <a:latin typeface="Segoe UI Light" panose="020B0502040204020203" pitchFamily="34" charset="0"/>
                <a:cs typeface="Segoe UI Light" panose="020B0502040204020203" pitchFamily="34" charset="0"/>
              </a:rPr>
              <a:t>Modeling</a:t>
            </a:r>
            <a:r>
              <a:rPr lang="en-US" b="0" i="0" dirty="0">
                <a:effectLst/>
                <a:latin typeface="Segoe UI Light" panose="020B0502040204020203" pitchFamily="34" charset="0"/>
                <a:cs typeface="Segoe UI Light" panose="020B0502040204020203" pitchFamily="34" charset="0"/>
              </a:rPr>
              <a:t> tab, and select </a:t>
            </a:r>
            <a:r>
              <a:rPr lang="en-US" b="1" i="0" dirty="0">
                <a:effectLst/>
                <a:latin typeface="Segoe UI Light" panose="020B0502040204020203" pitchFamily="34" charset="0"/>
                <a:cs typeface="Segoe UI Light" panose="020B0502040204020203" pitchFamily="34" charset="0"/>
              </a:rPr>
              <a:t>View as Roles</a:t>
            </a:r>
            <a:r>
              <a:rPr lang="en-US" b="0" i="0" dirty="0">
                <a:effectLst/>
                <a:latin typeface="Segoe UI Light" panose="020B0502040204020203" pitchFamily="34" charset="0"/>
                <a:cs typeface="Segoe UI Light" panose="020B0502040204020203" pitchFamily="34" charset="0"/>
              </a:rPr>
              <a:t>.</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Deploy the report</a:t>
            </a:r>
            <a:r>
              <a:rPr lang="en-US" b="0" i="0" dirty="0">
                <a:effectLst/>
                <a:latin typeface="Segoe UI Light" panose="020B0502040204020203" pitchFamily="34" charset="0"/>
                <a:cs typeface="Segoe UI Light" panose="020B0502040204020203" pitchFamily="34" charset="0"/>
              </a:rPr>
              <a:t>: Deploy the report to the Power BI service by selected the </a:t>
            </a:r>
            <a:r>
              <a:rPr lang="en-US" b="1" i="0" dirty="0">
                <a:effectLst/>
                <a:latin typeface="Segoe UI Light" panose="020B0502040204020203" pitchFamily="34" charset="0"/>
                <a:cs typeface="Segoe UI Light" panose="020B0502040204020203" pitchFamily="34" charset="0"/>
              </a:rPr>
              <a:t>Publish</a:t>
            </a:r>
            <a:r>
              <a:rPr lang="en-US" b="0" i="0" dirty="0">
                <a:effectLst/>
                <a:latin typeface="Segoe UI Light" panose="020B0502040204020203" pitchFamily="34" charset="0"/>
                <a:cs typeface="Segoe UI Light" panose="020B0502040204020203" pitchFamily="34" charset="0"/>
              </a:rPr>
              <a:t> button on the </a:t>
            </a:r>
            <a:r>
              <a:rPr lang="en-US" b="1" i="0" dirty="0">
                <a:effectLst/>
                <a:latin typeface="Segoe UI Light" panose="020B0502040204020203" pitchFamily="34" charset="0"/>
                <a:cs typeface="Segoe UI Light" panose="020B0502040204020203" pitchFamily="34" charset="0"/>
              </a:rPr>
              <a:t>Home</a:t>
            </a:r>
            <a:r>
              <a:rPr lang="en-US" b="0" i="0" dirty="0">
                <a:effectLst/>
                <a:latin typeface="Segoe UI Light" panose="020B0502040204020203" pitchFamily="34" charset="0"/>
                <a:cs typeface="Segoe UI Light" panose="020B0502040204020203" pitchFamily="34" charset="0"/>
              </a:rPr>
              <a:t> tab. Choose a workspace.</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Add members to the role</a:t>
            </a:r>
            <a:r>
              <a:rPr lang="en-US" b="0" i="0" dirty="0">
                <a:effectLst/>
                <a:latin typeface="Segoe UI Light" panose="020B0502040204020203" pitchFamily="34" charset="0"/>
                <a:cs typeface="Segoe UI Light" panose="020B0502040204020203" pitchFamily="34" charset="0"/>
              </a:rPr>
              <a:t>: Navigate to your workspace in the Power BI Service. The Row-Level Security screen appears. From here, you can add active directory users and security groups to the security role. When members are added to this role, they will have the DAX filter that you previously defined applied to them.</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Test the roles</a:t>
            </a:r>
            <a:r>
              <a:rPr lang="en-US" b="0" i="0" dirty="0">
                <a:effectLst/>
                <a:latin typeface="Segoe UI Light" panose="020B0502040204020203" pitchFamily="34" charset="0"/>
                <a:cs typeface="Segoe UI Light" panose="020B0502040204020203" pitchFamily="34" charset="0"/>
              </a:rPr>
              <a:t>: You can also test this inside the Power BI Service. If you select the ellipsis next to the Game role on this screen, you can see Test as role.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5208974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There's a way to set up row-level security only once, without the need to continue to maintain it dynamically.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Instead of the fixed string we used before like "Game" or "Clothing", we're using a DAX function in the row-level security filter. This function, </a:t>
            </a:r>
            <a:r>
              <a:rPr lang="en-US" b="0" i="0" dirty="0" err="1">
                <a:effectLst/>
                <a:latin typeface="Segoe UI Light" panose="020B0502040204020203" pitchFamily="34" charset="0"/>
                <a:cs typeface="Segoe UI Light" panose="020B0502040204020203" pitchFamily="34" charset="0"/>
              </a:rPr>
              <a:t>userprincipalname</a:t>
            </a:r>
            <a:r>
              <a:rPr lang="en-US" b="0" i="0" dirty="0">
                <a:effectLst/>
                <a:latin typeface="Segoe UI Light" panose="020B0502040204020203" pitchFamily="34" charset="0"/>
                <a:cs typeface="Segoe UI Light" panose="020B0502040204020203" pitchFamily="34" charset="0"/>
              </a:rPr>
              <a:t>(), will compare the email address from the Employees table with the email that the user uses to log into the Power BI service.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he uses the email address </a:t>
            </a:r>
            <a:r>
              <a:rPr lang="en-US" dirty="0">
                <a:latin typeface="Segoe UI Light" panose="020B0502040204020203" pitchFamily="34" charset="0"/>
                <a:cs typeface="Segoe UI Light" panose="020B0502040204020203" pitchFamily="34" charset="0"/>
              </a:rPr>
              <a:t>russel@tailwindtraders.com</a:t>
            </a:r>
            <a:r>
              <a:rPr lang="en-US" b="0" i="0" dirty="0">
                <a:effectLst/>
                <a:latin typeface="Segoe UI Light" panose="020B0502040204020203" pitchFamily="34" charset="0"/>
                <a:cs typeface="Segoe UI Light" panose="020B0502040204020203" pitchFamily="34" charset="0"/>
              </a:rPr>
              <a:t> to sign in to the Power BI service, it will compare that value to the email address in the Employees table. Assuming there's a relationship created between Employees and Sales, the user will only see the data he or she created.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9069681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Object-level security (OLS) can restrict access to specific tables and columns, and their metadata. Typically, you apply OLS to secure objects that store sensitive data, like employee personal data.</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When Power BI enforces OLS, not only does it restrict access to tables and columns, but it can also secure metadata. When you secure metadata, it’s not possible to retrieve information about secured tables and columns by using </a:t>
            </a:r>
            <a:r>
              <a:rPr lang="en-US" b="0" i="0" u="none" strike="noStrike" dirty="0">
                <a:solidFill>
                  <a:srgbClr val="E6E6E6"/>
                </a:solidFill>
                <a:effectLst/>
                <a:latin typeface="Segoe UI" panose="020B0502040204020203" pitchFamily="34" charset="0"/>
                <a:hlinkClick r:id="rId3"/>
              </a:rPr>
              <a:t>Dynamic Management Views (DMVs)</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OLS is a feature inherited from Azure Analysis Services (AAS) and SQL Server Analysis Services (SSAS). The feature is available in Power BI Premium to provide backward compatibility for models migrated to Power BI. For this reason, it’s not possible to completely set up OLS in Power BI Desktop.</a:t>
            </a:r>
          </a:p>
          <a:p>
            <a:endParaRPr lang="en-US" b="1" dirty="0"/>
          </a:p>
          <a:p>
            <a:r>
              <a:rPr lang="en-US" b="1" dirty="0"/>
              <a:t>Set up OLS:</a:t>
            </a:r>
          </a:p>
          <a:p>
            <a:endParaRPr lang="en-US" dirty="0"/>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To set up OLS, you start by creating roles. You can create roles in Power BI Desktop in the same way you do when setting up RLS. Next, you need to add OLS rules to the roles. This capability isn’t supported by Power BI Desktop, so you’ll need to take a different approach.</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You add OLS rules to a Power BI Desktop model by using an </a:t>
            </a:r>
            <a:r>
              <a:rPr lang="en-US" b="0" i="0" u="none" strike="noStrike" dirty="0">
                <a:solidFill>
                  <a:srgbClr val="E6E6E6"/>
                </a:solidFill>
                <a:effectLst/>
                <a:latin typeface="Segoe UI" panose="020B0502040204020203" pitchFamily="34" charset="0"/>
                <a:hlinkClick r:id="rId4"/>
              </a:rPr>
              <a:t>XML for Analysis (XMLA) endpoint</a:t>
            </a:r>
            <a:r>
              <a:rPr lang="en-US" b="0" i="0" dirty="0">
                <a:solidFill>
                  <a:srgbClr val="E6E6E6"/>
                </a:solidFill>
                <a:effectLst/>
                <a:latin typeface="Segoe UI" panose="020B0502040204020203" pitchFamily="34" charset="0"/>
              </a:rPr>
              <a:t>. XMLA endpoints are available with Power BI Premium, and they provide access to the Analysis Services engine in the Power BI service.</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1" i="0" dirty="0">
                <a:solidFill>
                  <a:srgbClr val="E6E6E6"/>
                </a:solidFill>
                <a:effectLst/>
                <a:latin typeface="Segoe UI" panose="020B0502040204020203" pitchFamily="34" charset="0"/>
              </a:rPr>
              <a:t>Considerations:</a:t>
            </a:r>
          </a:p>
          <a:p>
            <a:pPr marL="0" indent="0" algn="l">
              <a:buFont typeface="Arial" panose="020B0604020202020204" pitchFamily="34" charset="0"/>
              <a:buNone/>
            </a:pPr>
            <a:endParaRPr lang="en-US" b="1"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Consider carefully whether OLS is the right solution for your project. When a user opens a Power BI report that queries a restricted object (for them), the error message could be confusing and will result in a negative experience. To them, it looks like the report is broken. A better approach might be to create a separate set of models or reports for the different report consumer requirements.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1" i="0" dirty="0">
                <a:solidFill>
                  <a:srgbClr val="E6E6E6"/>
                </a:solidFill>
                <a:effectLst/>
                <a:latin typeface="Segoe UI" panose="020B0502040204020203" pitchFamily="34" charset="0"/>
              </a:rPr>
              <a:t>Restrictions:</a:t>
            </a:r>
          </a:p>
          <a:p>
            <a:pPr marL="0" indent="0" algn="l">
              <a:buFont typeface="Arial" panose="020B0604020202020204" pitchFamily="34" charset="0"/>
              <a:buNone/>
            </a:pPr>
            <a:endParaRPr lang="en-US" b="1"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You can’t mix RLS and OLS in the same role. If you need to apply RLS and OLS in the same model, create separate roles dedicated to each type. </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Also, you can’t set table-level security if it breaks a relationship chain. For example, if there are relationships between tables A and B, and B and C, you can't secure table B. If table B is secured, a query on table A can't transit the relationships between table A and B, and B and C. In this case, you could set up a separate relationship between tables A and C.</a:t>
            </a:r>
            <a:endParaRPr lang="en-US" b="1"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610652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It’s critical that your model enforces data permissions correctly and efficiently. The following list provides you with good development practices to apply.</a:t>
            </a:r>
          </a:p>
          <a:p>
            <a:pPr algn="l">
              <a:buFont typeface="Arial" panose="020B0604020202020204" pitchFamily="34" charset="0"/>
              <a:buChar char="•"/>
            </a:pPr>
            <a:r>
              <a:rPr lang="en-US" b="0" i="0" dirty="0">
                <a:solidFill>
                  <a:srgbClr val="E6E6E6"/>
                </a:solidFill>
                <a:effectLst/>
                <a:latin typeface="Segoe UI" panose="020B0502040204020203" pitchFamily="34" charset="0"/>
              </a:rPr>
              <a:t>Strive to define fewer semantic models (data models) with well-designed roles.</a:t>
            </a:r>
          </a:p>
          <a:p>
            <a:pPr algn="l">
              <a:buFont typeface="Arial" panose="020B0604020202020204" pitchFamily="34" charset="0"/>
              <a:buChar char="•"/>
            </a:pPr>
            <a:r>
              <a:rPr lang="en-US" b="0" i="0" dirty="0">
                <a:solidFill>
                  <a:srgbClr val="E6E6E6"/>
                </a:solidFill>
                <a:effectLst/>
                <a:latin typeface="Segoe UI" panose="020B0502040204020203" pitchFamily="34" charset="0"/>
              </a:rPr>
              <a:t>Strive to create fewer roles by using dynamic rules. A data-driven solution is easier to maintain because you don’t need to add new roles.</a:t>
            </a:r>
          </a:p>
          <a:p>
            <a:pPr algn="l">
              <a:buFont typeface="Arial" panose="020B0604020202020204" pitchFamily="34" charset="0"/>
              <a:buChar char="•"/>
            </a:pPr>
            <a:r>
              <a:rPr lang="en-US" b="0" i="0" dirty="0">
                <a:solidFill>
                  <a:srgbClr val="E6E6E6"/>
                </a:solidFill>
                <a:effectLst/>
                <a:latin typeface="Segoe UI" panose="020B0502040204020203" pitchFamily="34" charset="0"/>
              </a:rPr>
              <a:t>When possible, create rules that filter dimension tables instead of fact tables. It will help to deliver faster query performance.</a:t>
            </a:r>
          </a:p>
          <a:p>
            <a:pPr algn="l">
              <a:buFont typeface="Arial" panose="020B0604020202020204" pitchFamily="34" charset="0"/>
              <a:buChar char="•"/>
            </a:pPr>
            <a:r>
              <a:rPr lang="en-US" b="0" i="0" dirty="0">
                <a:solidFill>
                  <a:srgbClr val="E6E6E6"/>
                </a:solidFill>
                <a:effectLst/>
                <a:latin typeface="Segoe UI" panose="020B0502040204020203" pitchFamily="34" charset="0"/>
              </a:rPr>
              <a:t>Validate that the model design, including its relationships and relationship properties, are correctly set up.</a:t>
            </a:r>
          </a:p>
          <a:p>
            <a:pPr algn="l">
              <a:buFont typeface="Arial" panose="020B0604020202020204" pitchFamily="34" charset="0"/>
              <a:buChar char="•"/>
            </a:pPr>
            <a:r>
              <a:rPr lang="en-US" b="0" i="0" dirty="0">
                <a:solidFill>
                  <a:srgbClr val="E6E6E6"/>
                </a:solidFill>
                <a:effectLst/>
                <a:latin typeface="Segoe UI" panose="020B0502040204020203" pitchFamily="34" charset="0"/>
              </a:rPr>
              <a:t>Use the USERPRINCIPALNAME function instead of USERNAME function. It provides consistency when validating the roles in Power BI Desktop and the Power BI service.</a:t>
            </a:r>
          </a:p>
          <a:p>
            <a:pPr algn="l">
              <a:buFont typeface="Arial" panose="020B0604020202020204" pitchFamily="34" charset="0"/>
              <a:buChar char="•"/>
            </a:pPr>
            <a:r>
              <a:rPr lang="en-US" b="0" i="0" dirty="0">
                <a:solidFill>
                  <a:srgbClr val="E6E6E6"/>
                </a:solidFill>
                <a:effectLst/>
                <a:latin typeface="Segoe UI" panose="020B0502040204020203" pitchFamily="34" charset="0"/>
              </a:rPr>
              <a:t>Rigorously validate RLS and OLS by testing all roles.</a:t>
            </a:r>
          </a:p>
          <a:p>
            <a:pPr algn="l">
              <a:buFont typeface="Arial" panose="020B0604020202020204" pitchFamily="34" charset="0"/>
              <a:buChar char="•"/>
            </a:pPr>
            <a:r>
              <a:rPr lang="en-US" b="0" i="0" dirty="0">
                <a:solidFill>
                  <a:srgbClr val="E6E6E6"/>
                </a:solidFill>
                <a:effectLst/>
                <a:latin typeface="Segoe UI" panose="020B0502040204020203" pitchFamily="34" charset="0"/>
              </a:rPr>
              <a:t>Ensure that the Power BI Desktop data source connection uses the same credentials that will be applied when set up in the Power BI service.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6596009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342900">
              <a:buFont typeface="Arial" panose="020B0604020202020204" pitchFamily="34" charset="0"/>
              <a:buChar char="•"/>
            </a:pPr>
            <a:r>
              <a:rPr lang="en-US" dirty="0"/>
              <a:t>A virtual machine (VM) containing the client tools you need is provided, along with the exercise instructions. </a:t>
            </a:r>
          </a:p>
          <a:p>
            <a:pPr algn="l"/>
            <a:endParaRPr lang="en-US" dirty="0"/>
          </a:p>
          <a:p>
            <a:pPr algn="l"/>
            <a:r>
              <a:rPr lang="en-US" b="0" i="0" dirty="0">
                <a:solidFill>
                  <a:srgbClr val="C9D1D9"/>
                </a:solidFill>
                <a:effectLst/>
                <a:latin typeface="-apple-system"/>
              </a:rPr>
              <a:t>In this lab, you will update a pre-developed data model to enforce security. Specifically, salespeople at the Adventure Works company should only be able to see sales data related to their assigned sales region.</a:t>
            </a:r>
          </a:p>
          <a:p>
            <a:pPr algn="l"/>
            <a:endParaRPr lang="en-US" b="0" i="0" dirty="0">
              <a:solidFill>
                <a:srgbClr val="C9D1D9"/>
              </a:solidFill>
              <a:effectLst/>
              <a:latin typeface="-apple-system"/>
            </a:endParaRPr>
          </a:p>
          <a:p>
            <a:pPr algn="l"/>
            <a:r>
              <a:rPr lang="en-US" b="0" i="0" dirty="0">
                <a:solidFill>
                  <a:srgbClr val="C9D1D9"/>
                </a:solidFill>
                <a:effectLst/>
                <a:latin typeface="-apple-system"/>
              </a:rPr>
              <a:t>In this lab, you learn how to:</a:t>
            </a:r>
          </a:p>
          <a:p>
            <a:pPr algn="l">
              <a:buFont typeface="Arial" panose="020B0604020202020204" pitchFamily="34" charset="0"/>
              <a:buChar char="•"/>
            </a:pPr>
            <a:r>
              <a:rPr lang="en-US" b="0" i="0" dirty="0">
                <a:solidFill>
                  <a:srgbClr val="C9D1D9"/>
                </a:solidFill>
                <a:effectLst/>
                <a:latin typeface="-apple-system"/>
              </a:rPr>
              <a:t>Create static roles.</a:t>
            </a:r>
          </a:p>
          <a:p>
            <a:pPr algn="l">
              <a:buFont typeface="Arial" panose="020B0604020202020204" pitchFamily="34" charset="0"/>
              <a:buChar char="•"/>
            </a:pPr>
            <a:r>
              <a:rPr lang="en-US" b="0" i="0" dirty="0">
                <a:solidFill>
                  <a:srgbClr val="C9D1D9"/>
                </a:solidFill>
                <a:effectLst/>
                <a:latin typeface="-apple-system"/>
              </a:rPr>
              <a:t>Create dynamic roles.</a:t>
            </a:r>
          </a:p>
          <a:p>
            <a:pPr algn="l">
              <a:buFont typeface="Arial" panose="020B0604020202020204" pitchFamily="34" charset="0"/>
              <a:buChar char="•"/>
            </a:pPr>
            <a:r>
              <a:rPr lang="en-US" b="0" i="0" dirty="0">
                <a:solidFill>
                  <a:srgbClr val="C9D1D9"/>
                </a:solidFill>
                <a:effectLst/>
                <a:latin typeface="-apple-system"/>
              </a:rPr>
              <a:t>Validate roles.</a:t>
            </a:r>
          </a:p>
          <a:p>
            <a:pPr algn="l">
              <a:buFont typeface="Arial" panose="020B0604020202020204" pitchFamily="34" charset="0"/>
              <a:buChar char="•"/>
            </a:pPr>
            <a:r>
              <a:rPr lang="en-US" b="0" i="0" dirty="0">
                <a:solidFill>
                  <a:srgbClr val="C9D1D9"/>
                </a:solidFill>
                <a:effectLst/>
                <a:latin typeface="-apple-system"/>
              </a:rPr>
              <a:t>Map security principals to semantic model roles.</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79</a:t>
            </a:fld>
            <a:endParaRPr lang="en-US"/>
          </a:p>
        </p:txBody>
      </p:sp>
    </p:spTree>
    <p:extLst>
      <p:ext uri="{BB962C8B-B14F-4D97-AF65-F5344CB8AC3E}">
        <p14:creationId xmlns:p14="http://schemas.microsoft.com/office/powerpoint/2010/main" val="23720545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Allow students a few minutes to think about the questions, and then use the animated slide to reveal the correct answers.</a:t>
            </a:r>
          </a:p>
          <a:p>
            <a:endParaRPr lang="en-US" dirty="0"/>
          </a:p>
          <a:p>
            <a:r>
              <a:rPr lang="en-US" dirty="0"/>
              <a:t>This is a build slide. Each question will appear with answers. </a:t>
            </a:r>
            <a:br>
              <a:rPr lang="en-US" dirty="0"/>
            </a:br>
            <a:br>
              <a:rPr lang="en-US" dirty="0"/>
            </a:br>
            <a:r>
              <a:rPr lang="en-US" dirty="0"/>
              <a:t>Click one will add a check mark to the answer. Click two will expose the next set of questions and answers.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questions are intended to generate discussion.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6591761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build slide. Each question will appear with answers. </a:t>
            </a:r>
            <a:br>
              <a:rPr lang="en-US" dirty="0"/>
            </a:br>
            <a:br>
              <a:rPr lang="en-US" dirty="0"/>
            </a:br>
            <a:r>
              <a:rPr lang="en-US" dirty="0"/>
              <a:t>Click one will add a check mark to the answer. Click two will expose the next set of questions and answers.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questions are intended to generate discussion.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496887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4093003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r>
              <a:rPr lang="en-US" dirty="0">
                <a:latin typeface="+mn-lt"/>
              </a:rPr>
              <a:t>Semi-additive measures are a powerful concept in Power BI when standard aggregation methods don't fit the data analysis requirements.</a:t>
            </a:r>
          </a:p>
          <a:p>
            <a:pPr marL="0" indent="0">
              <a:lnSpc>
                <a:spcPct val="100000"/>
              </a:lnSpc>
              <a:buFont typeface="Arial" panose="020B0604020202020204" pitchFamily="34" charset="0"/>
              <a:buNone/>
            </a:pPr>
            <a:endParaRPr lang="en-US" dirty="0">
              <a:latin typeface="+mn-lt"/>
            </a:endParaRPr>
          </a:p>
          <a:p>
            <a:pPr marL="0" marR="0" lvl="0" indent="0" algn="l" defTabSz="914367" rtl="0" eaLnBrk="1" fontAlgn="auto" latinLnBrk="0" hangingPunct="1">
              <a:lnSpc>
                <a:spcPct val="100000"/>
              </a:lnSpc>
              <a:spcBef>
                <a:spcPts val="0"/>
              </a:spcBef>
              <a:spcAft>
                <a:spcPts val="333"/>
              </a:spcAft>
              <a:buClrTx/>
              <a:buSzTx/>
              <a:buFont typeface="Arial" panose="020B0604020202020204" pitchFamily="34" charset="0"/>
              <a:buNone/>
              <a:tabLst/>
              <a:defRPr/>
            </a:pPr>
            <a:r>
              <a:rPr lang="en-US" dirty="0">
                <a:latin typeface="+mn-lt"/>
              </a:rPr>
              <a:t>Our slide shows a semi-additive measure called "Last Sales Quantity," which calculates the quantity of sales for the last date within a selected time period. The line chart shows each subcategory’s quantity of sales for the last date in this year.</a:t>
            </a:r>
          </a:p>
          <a:p>
            <a:pPr marL="0" indent="0">
              <a:lnSpc>
                <a:spcPct val="100000"/>
              </a:lnSpc>
              <a:buFont typeface="Arial" panose="020B0604020202020204" pitchFamily="34" charset="0"/>
              <a:buNone/>
            </a:pPr>
            <a:endParaRPr lang="en-US" dirty="0">
              <a:latin typeface="+mn-lt"/>
            </a:endParaRPr>
          </a:p>
          <a:p>
            <a:pPr marL="0" indent="0">
              <a:lnSpc>
                <a:spcPct val="100000"/>
              </a:lnSpc>
              <a:buFont typeface="Arial" panose="020B0604020202020204" pitchFamily="34" charset="0"/>
              <a:buNone/>
            </a:pPr>
            <a:r>
              <a:rPr lang="en-US" dirty="0">
                <a:latin typeface="+mn-lt"/>
              </a:rPr>
              <a:t>When would you want to use a semi-additive measure like this? Consider scenarios where you need to analyze inventory or sales data based on specific points in time rather than aggregating across all dates.</a:t>
            </a:r>
          </a:p>
          <a:p>
            <a:pPr marL="342900" indent="-342900">
              <a:lnSpc>
                <a:spcPct val="100000"/>
              </a:lnSpc>
              <a:buFont typeface="Arial" panose="020B0604020202020204" pitchFamily="34" charset="0"/>
              <a:buChar char="•"/>
            </a:pPr>
            <a:r>
              <a:rPr lang="en-US" dirty="0">
                <a:latin typeface="+mn-lt"/>
              </a:rPr>
              <a:t>For example, if you want to understand the quantity of sales for the last day of each year or the last day of a selected time period, the "Last Sales Quantity" measure becomes invaluable.</a:t>
            </a:r>
          </a:p>
          <a:p>
            <a:pPr marL="0" indent="0">
              <a:lnSpc>
                <a:spcPct val="100000"/>
              </a:lnSpc>
              <a:buFont typeface="Arial" panose="020B0604020202020204" pitchFamily="34" charset="0"/>
              <a:buNone/>
            </a:pPr>
            <a:endParaRPr lang="en-US" dirty="0">
              <a:latin typeface="+mn-lt"/>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41339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During Power BI report creation, it's often necessary to perform calculations based on date and time. To effectively analyze data over time, creating a date table is crucial. This table provides the necessary formatting for time-oriented values and allows businesses to track performance over months, quarters, fiscal years,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Power BI includes an automatic date/time feature that generates predefined calculated columns for day, month, quarter, and year. However, these columns may not meet specific requirements or can unnecessarily increase model size. Disabling auto date/time doesn't eliminate the need for time intelligence. This is where a common date table comes into play.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a:defRPr/>
            </a:pPr>
            <a:r>
              <a:rPr lang="en-US" sz="800" b="0" i="0" dirty="0">
                <a:effectLst/>
                <a:latin typeface="Segoe UI Light" panose="020B0502040204020203" pitchFamily="34" charset="0"/>
                <a:cs typeface="Segoe UI Light" panose="020B0502040204020203" pitchFamily="34" charset="0"/>
              </a:rPr>
              <a:t>Before creating a new common date table, it's advisable to check if there is already an existing one within the organization to avoid duplicating work.</a:t>
            </a:r>
            <a:endParaRPr lang="en-US" sz="800" dirty="0">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A common date table allows you to standardize date formats and ranges according to company requirements. It can include additional details like company holidays, fiscal vs. calendar dates, and more. By adding month, week, and day number columns, you can filter and aggregate data based on various date types, simplifying complex calculations.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There are several ways to build a common date table:</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00" b="0" i="0" dirty="0">
                <a:effectLst/>
                <a:latin typeface="Segoe UI Light" panose="020B0502040204020203" pitchFamily="34" charset="0"/>
                <a:cs typeface="Segoe UI Light" panose="020B0502040204020203" pitchFamily="34" charset="0"/>
              </a:rPr>
              <a:t>Source data: Sometimes, source databases or data warehouses already have their own date tables.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00" b="0" i="0" dirty="0">
                <a:effectLst/>
                <a:latin typeface="Segoe UI Light" panose="020B0502040204020203" pitchFamily="34" charset="0"/>
                <a:cs typeface="Segoe UI Light" panose="020B0502040204020203" pitchFamily="34" charset="0"/>
              </a:rPr>
              <a:t>DAX functions: You can use DAX functions like CALENDARAUTO() or CALENDAR() to generate a common date table.</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00" b="0" i="0" dirty="0">
                <a:effectLst/>
                <a:latin typeface="Segoe UI Light" panose="020B0502040204020203" pitchFamily="34" charset="0"/>
                <a:cs typeface="Segoe UI Light" panose="020B0502040204020203" pitchFamily="34" charset="0"/>
              </a:rPr>
              <a:t>Power Query: You can use the M-language in Power Query to define a common date table.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To designate the common date table as the official date table, you can right-click its name in the Fields pane and select "Mark as date table."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50122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833924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4802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94605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7574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2621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1213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873816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104012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38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704021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29524156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2688146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38243196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16935093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3857506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22495900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192464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31045716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4176006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8788849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75506666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sz="1600">
                <a:solidFill>
                  <a:schemeClr val="tx1"/>
                </a:solidFill>
              </a:defRPr>
            </a:lvl1pPr>
            <a:lvl2pPr marL="265176" indent="-128016">
              <a:buFont typeface="Arial" panose="020B0604020202020204" pitchFamily="34" charset="0"/>
              <a:buChar char="•"/>
              <a:defRPr sz="1400">
                <a:solidFill>
                  <a:schemeClr val="tx1"/>
                </a:solidFill>
              </a:defRPr>
            </a:lvl2pPr>
            <a:lvl3pPr marL="384048" indent="-118872">
              <a:buFont typeface="Arial" panose="020B0604020202020204" pitchFamily="34" charset="0"/>
              <a:buChar char="•"/>
              <a:defRPr sz="12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790207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772849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extLst>
                <a:ext uri="{28A0092B-C50C-407E-A947-70E740481C1C}">
                  <a14:useLocalDpi xmlns:a14="http://schemas.microsoft.com/office/drawing/2010/main" val="0"/>
                </a:ext>
              </a:extLst>
            </a:blip>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5450124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8803416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extLst>
                <a:ext uri="{28A0092B-C50C-407E-A947-70E740481C1C}">
                  <a14:useLocalDpi xmlns:a14="http://schemas.microsoft.com/office/drawing/2010/main" val="0"/>
                </a:ext>
              </a:extLst>
            </a:blip>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11096025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1596080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487170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51684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40199801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486566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7029441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61194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468592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662522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val="0"/>
                </a:ext>
              </a:extLst>
            </a:blip>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9574028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41300460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199801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8060031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073237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7169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2692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10848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0434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val="0"/>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390618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7269112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02846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781538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72905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7959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F22E-7311-E975-3B5B-3F43061620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4F1137-B4F4-F30C-F607-FD30E7522C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86E39-409F-78D1-31B9-0A71A76F6C4F}"/>
              </a:ext>
            </a:extLst>
          </p:cNvPr>
          <p:cNvSpPr>
            <a:spLocks noGrp="1"/>
          </p:cNvSpPr>
          <p:nvPr>
            <p:ph type="dt" sz="half" idx="10"/>
          </p:nvPr>
        </p:nvSpPr>
        <p:spPr/>
        <p:txBody>
          <a:bodyPr/>
          <a:lstStyle/>
          <a:p>
            <a:fld id="{80DA68F1-A820-4318-8C30-5BFC3D603F1F}" type="datetimeFigureOut">
              <a:rPr lang="en-US" smtClean="0"/>
              <a:t>11/18/2024</a:t>
            </a:fld>
            <a:endParaRPr lang="en-US"/>
          </a:p>
        </p:txBody>
      </p:sp>
      <p:sp>
        <p:nvSpPr>
          <p:cNvPr id="5" name="Footer Placeholder 4">
            <a:extLst>
              <a:ext uri="{FF2B5EF4-FFF2-40B4-BE49-F238E27FC236}">
                <a16:creationId xmlns:a16="http://schemas.microsoft.com/office/drawing/2014/main" id="{C9D70AF6-AC3C-24B9-CAFC-39FDD20FE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A9ECF-2C97-B499-7925-0C157F013389}"/>
              </a:ext>
            </a:extLst>
          </p:cNvPr>
          <p:cNvSpPr>
            <a:spLocks noGrp="1"/>
          </p:cNvSpPr>
          <p:nvPr>
            <p:ph type="sldNum" sz="quarter" idx="12"/>
          </p:nvPr>
        </p:nvSpPr>
        <p:spPr/>
        <p:txBody>
          <a:bodyPr/>
          <a:lstStyle/>
          <a:p>
            <a:fld id="{93FA012B-FE01-4A71-9C75-0D5F1E23E987}" type="slidenum">
              <a:rPr lang="en-US" smtClean="0"/>
              <a:t>‹#›</a:t>
            </a:fld>
            <a:endParaRPr lang="en-US"/>
          </a:p>
        </p:txBody>
      </p:sp>
    </p:spTree>
    <p:extLst>
      <p:ext uri="{BB962C8B-B14F-4D97-AF65-F5344CB8AC3E}">
        <p14:creationId xmlns:p14="http://schemas.microsoft.com/office/powerpoint/2010/main" val="288245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038139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7488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3290016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3847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73262F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FF5C39</a:t>
                </a:r>
                <a:endParaRPr kumimoji="0" lang="en-US" altLang="en-US" sz="1800" b="0" i="0" u="none" strike="noStrike" cap="none" normalizeH="0" baseline="0" dirty="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73391D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0078D4</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2A446F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8DC8E8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091F2C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702573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E8E6DF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F4364C</a:t>
                </a:r>
                <a:endParaRPr kumimoji="0" lang="en-US" altLang="en-US" sz="1800" b="0" i="0" u="none" strike="noStrike" cap="none" normalizeH="0" baseline="0" dirty="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C73ECC</a:t>
                </a:r>
                <a:endParaRPr kumimoji="0" lang="en-US" altLang="en-US" sz="1800" b="0" i="0" u="none" strike="noStrike" cap="none" normalizeH="0" baseline="0" dirty="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840629878"/>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 id="2147484661" r:id="rId23"/>
    <p:sldLayoutId id="2147484662" r:id="rId24"/>
    <p:sldLayoutId id="2147484663" r:id="rId25"/>
    <p:sldLayoutId id="2147484664" r:id="rId26"/>
    <p:sldLayoutId id="2147484665" r:id="rId27"/>
    <p:sldLayoutId id="2147484666" r:id="rId28"/>
    <p:sldLayoutId id="2147484667" r:id="rId29"/>
    <p:sldLayoutId id="2147484668" r:id="rId30"/>
    <p:sldLayoutId id="2147484669" r:id="rId31"/>
    <p:sldLayoutId id="2147484670" r:id="rId32"/>
    <p:sldLayoutId id="2147484671" r:id="rId33"/>
    <p:sldLayoutId id="2147484672" r:id="rId34"/>
    <p:sldLayoutId id="2147484673" r:id="rId35"/>
    <p:sldLayoutId id="2147484674" r:id="rId36"/>
    <p:sldLayoutId id="2147484675" r:id="rId37"/>
    <p:sldLayoutId id="2147484676" r:id="rId38"/>
    <p:sldLayoutId id="2147484677" r:id="rId39"/>
    <p:sldLayoutId id="2147484678" r:id="rId40"/>
    <p:sldLayoutId id="2147484679" r:id="rId41"/>
    <p:sldLayoutId id="2147484680" r:id="rId42"/>
    <p:sldLayoutId id="2147484681" r:id="rId43"/>
    <p:sldLayoutId id="2147484682" r:id="rId44"/>
    <p:sldLayoutId id="2147484683" r:id="rId45"/>
    <p:sldLayoutId id="2147484684" r:id="rId46"/>
    <p:sldLayoutId id="2147484685" r:id="rId47"/>
    <p:sldLayoutId id="2147484686" r:id="rId48"/>
    <p:sldLayoutId id="2147484687" r:id="rId49"/>
    <p:sldLayoutId id="2147484688" r:id="rId50"/>
    <p:sldLayoutId id="2147484689" r:id="rId51"/>
    <p:sldLayoutId id="2147484690" r:id="rId52"/>
    <p:sldLayoutId id="2147484691" r:id="rId53"/>
    <p:sldLayoutId id="2147484695" r:id="rId54"/>
    <p:sldLayoutId id="2147484698" r:id="rId55"/>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power-bi-measures" TargetMode="External"/><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hyperlink" Target="https://learn.microsoft.com/training/modules/dax-power-bi-write-formulas" TargetMode="Externa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hyperlink" Target="https://aka.ms/fabric-scalable-models" TargetMode="External"/><Relationship Id="rId2" Type="http://schemas.openxmlformats.org/officeDocument/2006/relationships/notesSlide" Target="../notesSlides/notesSlide44.xml"/><Relationship Id="rId1" Type="http://schemas.openxmlformats.org/officeDocument/2006/relationships/slideLayout" Target="../slideLayouts/slideLayout48.xml"/><Relationship Id="rId6" Type="http://schemas.openxmlformats.org/officeDocument/2006/relationships/hyperlink" Target="https://aka.ms/model-management" TargetMode="External"/><Relationship Id="rId5" Type="http://schemas.openxmlformats.org/officeDocument/2006/relationships/image" Target="../media/image30.sv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optimize-power-bi" TargetMode="External"/><Relationship Id="rId2" Type="http://schemas.openxmlformats.org/officeDocument/2006/relationships/notesSlide" Target="../notesSlides/notesSlide52.xml"/><Relationship Id="rId1" Type="http://schemas.openxmlformats.org/officeDocument/2006/relationships/slideLayout" Target="../slideLayouts/slideLayout48.xml"/><Relationship Id="rId6" Type="http://schemas.openxmlformats.org/officeDocument/2006/relationships/hyperlink" Target="https://learn.microsoft.com/power-bi/guidance/power-bi-optimization" TargetMode="External"/><Relationship Id="rId5" Type="http://schemas.openxmlformats.org/officeDocument/2006/relationships/image" Target="../media/image30.sv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https://aka.ms/reusable-power-bi-assets" TargetMode="External"/><Relationship Id="rId2" Type="http://schemas.openxmlformats.org/officeDocument/2006/relationships/notesSlide" Target="../notesSlides/notesSlide65.xml"/><Relationship Id="rId1" Type="http://schemas.openxmlformats.org/officeDocument/2006/relationships/slideLayout" Target="../slideLayouts/slideLayout48.xml"/><Relationship Id="rId5" Type="http://schemas.openxmlformats.org/officeDocument/2006/relationships/image" Target="../media/image30.sv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3" Type="http://schemas.openxmlformats.org/officeDocument/2006/relationships/hyperlink" Target="https://aka.ms/fabric-model-security" TargetMode="External"/><Relationship Id="rId2" Type="http://schemas.openxmlformats.org/officeDocument/2006/relationships/notesSlide" Target="../notesSlides/notesSlide77.xml"/><Relationship Id="rId1" Type="http://schemas.openxmlformats.org/officeDocument/2006/relationships/slideLayout" Target="../slideLayouts/slideLayout48.xml"/><Relationship Id="rId6" Type="http://schemas.openxmlformats.org/officeDocument/2006/relationships/hyperlink" Target="https://learn.microsoft.com/power-bi/guidance/powerbi-implementation-planning-security-overview" TargetMode="External"/><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912" y="3429000"/>
            <a:ext cx="5686955" cy="1231106"/>
          </a:xfrm>
        </p:spPr>
        <p:txBody>
          <a:bodyPr/>
          <a:lstStyle/>
          <a:p>
            <a:r>
              <a:rPr lang="en-US" dirty="0"/>
              <a:t>DP-600: Microsoft Fabric Analytics Engineer</a:t>
            </a:r>
          </a:p>
        </p:txBody>
      </p:sp>
      <p:sp>
        <p:nvSpPr>
          <p:cNvPr id="10" name="Text Placeholder 9">
            <a:extLst>
              <a:ext uri="{FF2B5EF4-FFF2-40B4-BE49-F238E27FC236}">
                <a16:creationId xmlns:a16="http://schemas.microsoft.com/office/drawing/2014/main" id="{97C3E69A-56D5-93E2-4326-8E1970D94DD8}"/>
              </a:ext>
            </a:extLst>
          </p:cNvPr>
          <p:cNvSpPr>
            <a:spLocks noGrp="1"/>
          </p:cNvSpPr>
          <p:nvPr>
            <p:ph type="body" sz="quarter" idx="13"/>
          </p:nvPr>
        </p:nvSpPr>
        <p:spPr/>
        <p:txBody>
          <a:bodyPr/>
          <a:lstStyle/>
          <a:p>
            <a:r>
              <a:rPr lang="en-IN" dirty="0"/>
              <a:t>Day 3</a:t>
            </a:r>
          </a:p>
        </p:txBody>
      </p:sp>
    </p:spTree>
    <p:extLst>
      <p:ext uri="{BB962C8B-B14F-4D97-AF65-F5344CB8AC3E}">
        <p14:creationId xmlns:p14="http://schemas.microsoft.com/office/powerpoint/2010/main" val="211706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Time Intelligence functions</a:t>
            </a:r>
          </a:p>
        </p:txBody>
      </p:sp>
      <p:pic>
        <p:nvPicPr>
          <p:cNvPr id="3" name="Picture 2" descr="An image showing a running total visual highlight time-intelligence using DAX.">
            <a:extLst>
              <a:ext uri="{FF2B5EF4-FFF2-40B4-BE49-F238E27FC236}">
                <a16:creationId xmlns:a16="http://schemas.microsoft.com/office/drawing/2014/main" id="{0ED83D6D-84E0-52BE-63E7-8ABF0BDD422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9311" y="1695449"/>
            <a:ext cx="4847590" cy="4234977"/>
          </a:xfrm>
          <a:prstGeom prst="rect">
            <a:avLst/>
          </a:prstGeom>
          <a:ln>
            <a:solidFill>
              <a:schemeClr val="tx1"/>
            </a:solidFill>
          </a:ln>
        </p:spPr>
      </p:pic>
      <p:sp>
        <p:nvSpPr>
          <p:cNvPr id="10" name="Text Placeholder 2">
            <a:extLst>
              <a:ext uri="{FF2B5EF4-FFF2-40B4-BE49-F238E27FC236}">
                <a16:creationId xmlns:a16="http://schemas.microsoft.com/office/drawing/2014/main" id="{0C274F68-2F20-6D17-F60E-F1C59568F134}"/>
              </a:ext>
            </a:extLst>
          </p:cNvPr>
          <p:cNvSpPr txBox="1">
            <a:spLocks/>
          </p:cNvSpPr>
          <p:nvPr/>
        </p:nvSpPr>
        <p:spPr>
          <a:xfrm>
            <a:off x="6382102" y="1428750"/>
            <a:ext cx="5074285" cy="1349393"/>
          </a:xfrm>
          <a:prstGeom prst="rect">
            <a:avLst/>
          </a:prstGeom>
          <a:solidFill>
            <a:schemeClr val="bg1">
              <a:lumMod val="95000"/>
            </a:schemeClr>
          </a:solidFill>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1800" dirty="0">
                <a:solidFill>
                  <a:srgbClr val="000000"/>
                </a:solidFill>
                <a:latin typeface="Consolas" panose="020B0609020204030204" pitchFamily="49" charset="0"/>
              </a:rPr>
              <a:t>Total Sales Previous Month =</a:t>
            </a:r>
          </a:p>
          <a:p>
            <a:pPr marL="0" indent="0">
              <a:spcBef>
                <a:spcPts val="1200"/>
              </a:spcBef>
              <a:buNone/>
            </a:pPr>
            <a:r>
              <a:rPr lang="en-US" sz="1800" dirty="0">
                <a:solidFill>
                  <a:srgbClr val="3165BB"/>
                </a:solidFill>
                <a:latin typeface="Consolas" panose="020B0609020204030204" pitchFamily="49" charset="0"/>
              </a:rPr>
              <a:t>CALCULATE</a:t>
            </a:r>
            <a:r>
              <a:rPr lang="en-US" sz="1800" dirty="0">
                <a:solidFill>
                  <a:srgbClr val="000000"/>
                </a:solidFill>
                <a:latin typeface="Consolas" panose="020B0609020204030204" pitchFamily="49" charset="0"/>
              </a:rPr>
              <a:t> ( </a:t>
            </a:r>
            <a:r>
              <a:rPr lang="en-US" sz="1800" dirty="0">
                <a:solidFill>
                  <a:srgbClr val="3165BB"/>
                </a:solidFill>
                <a:latin typeface="Consolas" panose="020B0609020204030204" pitchFamily="49" charset="0"/>
              </a:rPr>
              <a:t>SUM</a:t>
            </a:r>
            <a:r>
              <a:rPr lang="en-US" sz="1800" dirty="0">
                <a:solidFill>
                  <a:srgbClr val="000000"/>
                </a:solidFill>
                <a:latin typeface="Consolas" panose="020B0609020204030204" pitchFamily="49" charset="0"/>
              </a:rPr>
              <a:t> ( </a:t>
            </a:r>
            <a:r>
              <a:rPr lang="en-US" sz="1800" dirty="0">
                <a:solidFill>
                  <a:srgbClr val="001080"/>
                </a:solidFill>
                <a:latin typeface="Consolas" panose="020B0609020204030204" pitchFamily="49" charset="0"/>
              </a:rPr>
              <a:t>Sales[Total Price]</a:t>
            </a:r>
            <a:r>
              <a:rPr lang="en-US" sz="1800" dirty="0">
                <a:solidFill>
                  <a:srgbClr val="000000"/>
                </a:solidFill>
                <a:latin typeface="Consolas" panose="020B0609020204030204" pitchFamily="49" charset="0"/>
              </a:rPr>
              <a:t> ), </a:t>
            </a:r>
            <a:r>
              <a:rPr lang="en-US" sz="1800" dirty="0">
                <a:solidFill>
                  <a:srgbClr val="3165BB"/>
                </a:solidFill>
                <a:latin typeface="Consolas" panose="020B0609020204030204" pitchFamily="49" charset="0"/>
              </a:rPr>
              <a:t>PREVIOUSMONTH</a:t>
            </a:r>
            <a:r>
              <a:rPr lang="en-US" sz="1800" dirty="0">
                <a:solidFill>
                  <a:srgbClr val="000000"/>
                </a:solidFill>
                <a:latin typeface="Consolas" panose="020B0609020204030204" pitchFamily="49" charset="0"/>
              </a:rPr>
              <a:t> ( </a:t>
            </a:r>
            <a:r>
              <a:rPr lang="en-US" sz="1800" dirty="0">
                <a:solidFill>
                  <a:srgbClr val="001080"/>
                </a:solidFill>
                <a:latin typeface="Consolas" panose="020B0609020204030204" pitchFamily="49" charset="0"/>
              </a:rPr>
              <a:t>'Date'[Date]</a:t>
            </a:r>
            <a:r>
              <a:rPr lang="en-US" sz="1800" dirty="0">
                <a:solidFill>
                  <a:srgbClr val="000000"/>
                </a:solidFill>
                <a:latin typeface="Consolas" panose="020B0609020204030204" pitchFamily="49" charset="0"/>
              </a:rPr>
              <a:t> ) )</a:t>
            </a:r>
          </a:p>
        </p:txBody>
      </p:sp>
      <p:grpSp>
        <p:nvGrpSpPr>
          <p:cNvPr id="19" name="Group 18" descr="Table with total sales by month and total sales previous month, highlighting that the total for total sales previous month measure is the same as the previous row's total sales.">
            <a:extLst>
              <a:ext uri="{FF2B5EF4-FFF2-40B4-BE49-F238E27FC236}">
                <a16:creationId xmlns:a16="http://schemas.microsoft.com/office/drawing/2014/main" id="{61BF27C8-2729-DCA1-7AA0-1133E6F5C0C3}"/>
              </a:ext>
            </a:extLst>
          </p:cNvPr>
          <p:cNvGrpSpPr/>
          <p:nvPr/>
        </p:nvGrpSpPr>
        <p:grpSpPr>
          <a:xfrm>
            <a:off x="6192062" y="3025140"/>
            <a:ext cx="5715798" cy="3323844"/>
            <a:chOff x="6192062" y="3025140"/>
            <a:chExt cx="5715798" cy="3323844"/>
          </a:xfrm>
        </p:grpSpPr>
        <p:grpSp>
          <p:nvGrpSpPr>
            <p:cNvPr id="18" name="Group 17">
              <a:extLst>
                <a:ext uri="{FF2B5EF4-FFF2-40B4-BE49-F238E27FC236}">
                  <a16:creationId xmlns:a16="http://schemas.microsoft.com/office/drawing/2014/main" id="{851B32F3-40D5-1D41-E7EB-762134764F44}"/>
                </a:ext>
              </a:extLst>
            </p:cNvPr>
            <p:cNvGrpSpPr/>
            <p:nvPr/>
          </p:nvGrpSpPr>
          <p:grpSpPr>
            <a:xfrm>
              <a:off x="6192062" y="3025140"/>
              <a:ext cx="5715798" cy="3323844"/>
              <a:chOff x="6192062" y="3025140"/>
              <a:chExt cx="5715798" cy="3323844"/>
            </a:xfrm>
          </p:grpSpPr>
          <p:pic>
            <p:nvPicPr>
              <p:cNvPr id="2" name="Picture 1" descr="An image showing how the CALCULATE function along with the PREVIOUSMONTH functions in DAX, are used to calculate previous months totals.">
                <a:extLst>
                  <a:ext uri="{FF2B5EF4-FFF2-40B4-BE49-F238E27FC236}">
                    <a16:creationId xmlns:a16="http://schemas.microsoft.com/office/drawing/2014/main" id="{F2C04074-BEAE-C258-D3DD-D39ED5F4AD7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92062" y="3025140"/>
                <a:ext cx="5715798" cy="3323844"/>
              </a:xfrm>
              <a:prstGeom prst="rect">
                <a:avLst/>
              </a:prstGeom>
              <a:ln>
                <a:solidFill>
                  <a:schemeClr val="tx1"/>
                </a:solidFill>
              </a:ln>
            </p:spPr>
          </p:pic>
          <p:sp>
            <p:nvSpPr>
              <p:cNvPr id="8" name="Rectangle 7">
                <a:extLst>
                  <a:ext uri="{FF2B5EF4-FFF2-40B4-BE49-F238E27FC236}">
                    <a16:creationId xmlns:a16="http://schemas.microsoft.com/office/drawing/2014/main" id="{A03F107C-0D12-BCAF-154E-0E9B36951877}"/>
                  </a:ext>
                </a:extLst>
              </p:cNvPr>
              <p:cNvSpPr/>
              <p:nvPr/>
            </p:nvSpPr>
            <p:spPr bwMode="auto">
              <a:xfrm>
                <a:off x="10607040" y="4632960"/>
                <a:ext cx="994696" cy="33209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2" name="Straight Arrow Connector 11">
              <a:extLst>
                <a:ext uri="{FF2B5EF4-FFF2-40B4-BE49-F238E27FC236}">
                  <a16:creationId xmlns:a16="http://schemas.microsoft.com/office/drawing/2014/main" id="{085E33DF-0188-8EF2-B6B2-86B38B9C95A4}"/>
                </a:ext>
              </a:extLst>
            </p:cNvPr>
            <p:cNvCxnSpPr>
              <a:cxnSpLocks/>
            </p:cNvCxnSpPr>
            <p:nvPr/>
          </p:nvCxnSpPr>
          <p:spPr>
            <a:xfrm flipH="1" flipV="1">
              <a:off x="9418320" y="4551404"/>
              <a:ext cx="1188720" cy="271315"/>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0213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Create calculated columns</a:t>
            </a:r>
          </a:p>
        </p:txBody>
      </p:sp>
      <p:sp>
        <p:nvSpPr>
          <p:cNvPr id="16" name="Text Placeholder 6">
            <a:extLst>
              <a:ext uri="{FF2B5EF4-FFF2-40B4-BE49-F238E27FC236}">
                <a16:creationId xmlns:a16="http://schemas.microsoft.com/office/drawing/2014/main" id="{E1C64D85-4EC7-8B77-0325-3259367966AE}"/>
              </a:ext>
            </a:extLst>
          </p:cNvPr>
          <p:cNvSpPr txBox="1">
            <a:spLocks/>
          </p:cNvSpPr>
          <p:nvPr/>
        </p:nvSpPr>
        <p:spPr>
          <a:xfrm>
            <a:off x="588262" y="1598005"/>
            <a:ext cx="5088638" cy="300896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ct val="150000"/>
              </a:lnSpc>
              <a:spcBef>
                <a:spcPts val="600"/>
              </a:spcBef>
              <a:buFont typeface="Arial" panose="020B0604020202020204" pitchFamily="34" charset="0"/>
              <a:buChar char="•"/>
            </a:pPr>
            <a:r>
              <a:rPr lang="en-US" sz="2400" dirty="0">
                <a:latin typeface="+mn-lt"/>
              </a:rPr>
              <a:t>Defined using DAX expressions.</a:t>
            </a:r>
          </a:p>
          <a:p>
            <a:pPr marL="228600" indent="-228600">
              <a:lnSpc>
                <a:spcPct val="150000"/>
              </a:lnSpc>
              <a:spcBef>
                <a:spcPts val="600"/>
              </a:spcBef>
              <a:buFont typeface="Arial" panose="020B0604020202020204" pitchFamily="34" charset="0"/>
              <a:buChar char="•"/>
            </a:pPr>
            <a:r>
              <a:rPr lang="en-US" sz="2400" dirty="0">
                <a:latin typeface="+mn-lt"/>
              </a:rPr>
              <a:t>Computed &amp; stored in data model.</a:t>
            </a:r>
          </a:p>
          <a:p>
            <a:pPr marL="228600" indent="-228600">
              <a:lnSpc>
                <a:spcPct val="150000"/>
              </a:lnSpc>
              <a:spcBef>
                <a:spcPts val="600"/>
              </a:spcBef>
              <a:buFont typeface="Arial" panose="020B0604020202020204" pitchFamily="34" charset="0"/>
              <a:buChar char="•"/>
            </a:pPr>
            <a:r>
              <a:rPr lang="en-US" sz="2400" dirty="0">
                <a:latin typeface="+mn-lt"/>
              </a:rPr>
              <a:t>Useful “helper/connector columns.”</a:t>
            </a:r>
          </a:p>
          <a:p>
            <a:pPr marL="228600" indent="-228600">
              <a:lnSpc>
                <a:spcPct val="150000"/>
              </a:lnSpc>
              <a:spcBef>
                <a:spcPts val="600"/>
              </a:spcBef>
              <a:buFont typeface="Arial" panose="020B0604020202020204" pitchFamily="34" charset="0"/>
              <a:buChar char="•"/>
            </a:pPr>
            <a:r>
              <a:rPr lang="en-US" sz="2400" dirty="0">
                <a:latin typeface="+mn-lt"/>
              </a:rPr>
              <a:t>Recalculated during data refresh.</a:t>
            </a:r>
          </a:p>
          <a:p>
            <a:pPr marL="228600" indent="-228600">
              <a:lnSpc>
                <a:spcPct val="150000"/>
              </a:lnSpc>
              <a:spcBef>
                <a:spcPts val="600"/>
              </a:spcBef>
              <a:buFont typeface="Arial" panose="020B0604020202020204" pitchFamily="34" charset="0"/>
              <a:buChar char="•"/>
            </a:pPr>
            <a:r>
              <a:rPr lang="en-US" sz="2400" dirty="0">
                <a:latin typeface="+mn-lt"/>
              </a:rPr>
              <a:t>Table and Sigma icon.</a:t>
            </a:r>
          </a:p>
        </p:txBody>
      </p:sp>
      <p:pic>
        <p:nvPicPr>
          <p:cNvPr id="17" name="Picture 16" descr="Screenshot of the Column tools contextual ribbon tab in Power BI Desktop. The Total Price calculated column is highlighted showing the DAX expression and options.">
            <a:extLst>
              <a:ext uri="{FF2B5EF4-FFF2-40B4-BE49-F238E27FC236}">
                <a16:creationId xmlns:a16="http://schemas.microsoft.com/office/drawing/2014/main" id="{627EAD53-7A6D-C2AA-B67D-E90CB166585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12179" y="1598005"/>
            <a:ext cx="5806441" cy="1398395"/>
          </a:xfrm>
          <a:prstGeom prst="rect">
            <a:avLst/>
          </a:prstGeom>
          <a:ln>
            <a:solidFill>
              <a:schemeClr val="tx1"/>
            </a:solidFill>
          </a:ln>
        </p:spPr>
      </p:pic>
      <p:pic>
        <p:nvPicPr>
          <p:cNvPr id="10" name="Picture 9" descr="Screenshot of the Total Price calculated column as displayed in the Data pane in Power BI Desktop, indicated with a Table and Sigma icon. ">
            <a:extLst>
              <a:ext uri="{FF2B5EF4-FFF2-40B4-BE49-F238E27FC236}">
                <a16:creationId xmlns:a16="http://schemas.microsoft.com/office/drawing/2014/main" id="{DDE98C18-9133-F05A-A5BF-EE88EE6DE15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14455" y="3972244"/>
            <a:ext cx="2545881" cy="365760"/>
          </a:xfrm>
          <a:prstGeom prst="rect">
            <a:avLst/>
          </a:prstGeom>
          <a:noFill/>
          <a:ln>
            <a:solidFill>
              <a:schemeClr val="tx1"/>
            </a:solidFill>
          </a:ln>
        </p:spPr>
      </p:pic>
      <p:grpSp>
        <p:nvGrpSpPr>
          <p:cNvPr id="12" name="Group 11" descr="Screenshot of the Total Price calculated column as shown in the data model.">
            <a:extLst>
              <a:ext uri="{FF2B5EF4-FFF2-40B4-BE49-F238E27FC236}">
                <a16:creationId xmlns:a16="http://schemas.microsoft.com/office/drawing/2014/main" id="{BFD34F5D-55A0-4BC4-9090-CAC89AD39876}"/>
              </a:ext>
              <a:ext uri="{C183D7F6-B498-43B3-948B-1728B52AA6E4}">
                <adec:decorative xmlns:adec="http://schemas.microsoft.com/office/drawing/2017/decorative" val="0"/>
              </a:ext>
            </a:extLst>
          </p:cNvPr>
          <p:cNvGrpSpPr/>
          <p:nvPr/>
        </p:nvGrpSpPr>
        <p:grpSpPr>
          <a:xfrm>
            <a:off x="9442673" y="3185626"/>
            <a:ext cx="1225328" cy="2183336"/>
            <a:chOff x="10637520" y="2788918"/>
            <a:chExt cx="1283291" cy="2359585"/>
          </a:xfrm>
        </p:grpSpPr>
        <p:pic>
          <p:nvPicPr>
            <p:cNvPr id="13" name="Picture 12">
              <a:extLst>
                <a:ext uri="{FF2B5EF4-FFF2-40B4-BE49-F238E27FC236}">
                  <a16:creationId xmlns:a16="http://schemas.microsoft.com/office/drawing/2014/main" id="{E2E40E57-EA68-75B7-E720-6F8D427686C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637520" y="2788918"/>
              <a:ext cx="1283291" cy="2359585"/>
            </a:xfrm>
            <a:prstGeom prst="rect">
              <a:avLst/>
            </a:prstGeom>
            <a:ln>
              <a:solidFill>
                <a:schemeClr val="tx1"/>
              </a:solidFill>
            </a:ln>
          </p:spPr>
        </p:pic>
        <p:sp>
          <p:nvSpPr>
            <p:cNvPr id="14" name="Rectangle 13">
              <a:extLst>
                <a:ext uri="{FF2B5EF4-FFF2-40B4-BE49-F238E27FC236}">
                  <a16:creationId xmlns:a16="http://schemas.microsoft.com/office/drawing/2014/main" id="{A0E84693-753F-464E-F826-AF0A58438D40}"/>
                </a:ext>
              </a:extLst>
            </p:cNvPr>
            <p:cNvSpPr/>
            <p:nvPr/>
          </p:nvSpPr>
          <p:spPr bwMode="auto">
            <a:xfrm>
              <a:off x="10637520" y="2788920"/>
              <a:ext cx="1283291" cy="33870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F28B80F5-AC8A-824B-63BC-6B41132205CB}"/>
              </a:ext>
              <a:ext uri="{C183D7F6-B498-43B3-948B-1728B52AA6E4}">
                <adec:decorative xmlns:adec="http://schemas.microsoft.com/office/drawing/2017/decorative" val="1"/>
              </a:ext>
            </a:extLst>
          </p:cNvPr>
          <p:cNvCxnSpPr>
            <a:cxnSpLocks/>
            <a:stCxn id="8" idx="0"/>
            <a:endCxn id="14" idx="1"/>
          </p:cNvCxnSpPr>
          <p:nvPr/>
        </p:nvCxnSpPr>
        <p:spPr>
          <a:xfrm flipV="1">
            <a:off x="6812206" y="3342330"/>
            <a:ext cx="2630467" cy="629914"/>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4622FE-9B42-6CEA-6B89-700D5A701543}"/>
              </a:ext>
              <a:ext uri="{C183D7F6-B498-43B3-948B-1728B52AA6E4}">
                <adec:decorative xmlns:adec="http://schemas.microsoft.com/office/drawing/2017/decorative" val="1"/>
              </a:ext>
            </a:extLst>
          </p:cNvPr>
          <p:cNvSpPr/>
          <p:nvPr/>
        </p:nvSpPr>
        <p:spPr bwMode="auto">
          <a:xfrm>
            <a:off x="6640336" y="3972244"/>
            <a:ext cx="343739" cy="36576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40570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Create calculated tables</a:t>
            </a:r>
          </a:p>
        </p:txBody>
      </p:sp>
      <p:sp>
        <p:nvSpPr>
          <p:cNvPr id="2" name="Text Placeholder 6">
            <a:extLst>
              <a:ext uri="{FF2B5EF4-FFF2-40B4-BE49-F238E27FC236}">
                <a16:creationId xmlns:a16="http://schemas.microsoft.com/office/drawing/2014/main" id="{B34233C0-8EB3-FA0B-13B3-A1937AED3815}"/>
              </a:ext>
            </a:extLst>
          </p:cNvPr>
          <p:cNvSpPr txBox="1">
            <a:spLocks/>
          </p:cNvSpPr>
          <p:nvPr/>
        </p:nvSpPr>
        <p:spPr>
          <a:xfrm>
            <a:off x="588262" y="1598005"/>
            <a:ext cx="4989578" cy="29320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ct val="150000"/>
              </a:lnSpc>
              <a:spcBef>
                <a:spcPts val="600"/>
              </a:spcBef>
              <a:buFont typeface="Arial" panose="020B0604020202020204" pitchFamily="34" charset="0"/>
              <a:buChar char="•"/>
            </a:pPr>
            <a:r>
              <a:rPr lang="en-US" sz="2400" dirty="0">
                <a:latin typeface="+mn-lt"/>
              </a:rPr>
              <a:t>Defined using DAX expressions.</a:t>
            </a:r>
          </a:p>
          <a:p>
            <a:pPr marL="228600" indent="-228600">
              <a:lnSpc>
                <a:spcPct val="150000"/>
              </a:lnSpc>
              <a:spcBef>
                <a:spcPts val="600"/>
              </a:spcBef>
              <a:buFont typeface="Arial" panose="020B0604020202020204" pitchFamily="34" charset="0"/>
              <a:buChar char="•"/>
            </a:pPr>
            <a:r>
              <a:rPr lang="en-US" sz="2400" dirty="0">
                <a:latin typeface="+mn-lt"/>
              </a:rPr>
              <a:t>Computed &amp; stored in data model.</a:t>
            </a:r>
          </a:p>
          <a:p>
            <a:pPr marL="228600" indent="-228600">
              <a:lnSpc>
                <a:spcPct val="150000"/>
              </a:lnSpc>
              <a:spcBef>
                <a:spcPts val="600"/>
              </a:spcBef>
              <a:buFont typeface="Arial" panose="020B0604020202020204" pitchFamily="34" charset="0"/>
              <a:buChar char="•"/>
            </a:pPr>
            <a:r>
              <a:rPr lang="en-US" sz="2400" dirty="0">
                <a:latin typeface="+mn-lt"/>
              </a:rPr>
              <a:t>Useful for aggregating data or creating custom tables.</a:t>
            </a:r>
          </a:p>
          <a:p>
            <a:pPr marL="228600" indent="-228600">
              <a:lnSpc>
                <a:spcPct val="150000"/>
              </a:lnSpc>
              <a:spcBef>
                <a:spcPts val="600"/>
              </a:spcBef>
              <a:buFont typeface="Arial" panose="020B0604020202020204" pitchFamily="34" charset="0"/>
              <a:buChar char="•"/>
            </a:pPr>
            <a:r>
              <a:rPr lang="en-US" sz="2400" dirty="0">
                <a:latin typeface="+mn-lt"/>
              </a:rPr>
              <a:t>Table and calculator icon.</a:t>
            </a:r>
          </a:p>
        </p:txBody>
      </p:sp>
      <p:pic>
        <p:nvPicPr>
          <p:cNvPr id="6" name="Content Placeholder 5" descr="Screenshot of a calculated table with the CALENDARAUTO() function to generate a single column, and the additional calculated columns. ">
            <a:extLst>
              <a:ext uri="{FF2B5EF4-FFF2-40B4-BE49-F238E27FC236}">
                <a16:creationId xmlns:a16="http://schemas.microsoft.com/office/drawing/2014/main" id="{C25C4AF2-5AFA-4DDA-CD2B-B75F461CE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44" y="1598005"/>
            <a:ext cx="6212505" cy="3774095"/>
          </a:xfrm>
          <a:prstGeom prst="rect">
            <a:avLst/>
          </a:prstGeom>
          <a:noFill/>
          <a:ln>
            <a:solidFill>
              <a:schemeClr val="tx1"/>
            </a:solidFill>
          </a:ln>
        </p:spPr>
      </p:pic>
    </p:spTree>
    <p:extLst>
      <p:ext uri="{BB962C8B-B14F-4D97-AF65-F5344CB8AC3E}">
        <p14:creationId xmlns:p14="http://schemas.microsoft.com/office/powerpoint/2010/main" val="7954469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567123-F316-3FA8-41B6-9E1A38E5C983}"/>
              </a:ext>
            </a:extLst>
          </p:cNvPr>
          <p:cNvSpPr>
            <a:spLocks noGrp="1"/>
          </p:cNvSpPr>
          <p:nvPr>
            <p:ph type="title"/>
          </p:nvPr>
        </p:nvSpPr>
        <p:spPr/>
        <p:txBody>
          <a:bodyPr/>
          <a:lstStyle/>
          <a:p>
            <a:r>
              <a:rPr lang="en-US" dirty="0"/>
              <a:t>Calculated columns vs. measures</a:t>
            </a:r>
          </a:p>
        </p:txBody>
      </p:sp>
      <p:sp>
        <p:nvSpPr>
          <p:cNvPr id="3" name="Text Placeholder 2">
            <a:extLst>
              <a:ext uri="{FF2B5EF4-FFF2-40B4-BE49-F238E27FC236}">
                <a16:creationId xmlns:a16="http://schemas.microsoft.com/office/drawing/2014/main" id="{F12DA08C-A05C-7916-BA4F-DA160DFD1819}"/>
              </a:ext>
            </a:extLst>
          </p:cNvPr>
          <p:cNvSpPr>
            <a:spLocks noGrp="1"/>
          </p:cNvSpPr>
          <p:nvPr>
            <p:ph type="body" sz="quarter" idx="16"/>
          </p:nvPr>
        </p:nvSpPr>
        <p:spPr>
          <a:xfrm>
            <a:off x="584200" y="1594155"/>
            <a:ext cx="5219700" cy="338554"/>
          </a:xfrm>
        </p:spPr>
        <p:txBody>
          <a:bodyPr/>
          <a:lstStyle/>
          <a:p>
            <a:r>
              <a:rPr lang="en-US" sz="2200" dirty="0"/>
              <a:t>Calculated columns:</a:t>
            </a:r>
          </a:p>
        </p:txBody>
      </p:sp>
      <p:sp>
        <p:nvSpPr>
          <p:cNvPr id="2" name="Text Placeholder 1">
            <a:extLst>
              <a:ext uri="{FF2B5EF4-FFF2-40B4-BE49-F238E27FC236}">
                <a16:creationId xmlns:a16="http://schemas.microsoft.com/office/drawing/2014/main" id="{CF502D47-9FF7-7D60-D253-CD8102E1E161}"/>
              </a:ext>
            </a:extLst>
          </p:cNvPr>
          <p:cNvSpPr>
            <a:spLocks noGrp="1"/>
          </p:cNvSpPr>
          <p:nvPr>
            <p:ph type="body" sz="quarter" idx="15"/>
          </p:nvPr>
        </p:nvSpPr>
        <p:spPr>
          <a:xfrm>
            <a:off x="586390" y="2085764"/>
            <a:ext cx="4953350" cy="3508653"/>
          </a:xfrm>
        </p:spPr>
        <p:txBody>
          <a:bodyPr/>
          <a:lstStyle/>
          <a:p>
            <a:pPr marL="228600" lvl="1" indent="-228600">
              <a:spcBef>
                <a:spcPts val="600"/>
              </a:spcBef>
              <a:spcAft>
                <a:spcPts val="1200"/>
              </a:spcAft>
            </a:pPr>
            <a:r>
              <a:rPr lang="en-US" sz="2400" dirty="0">
                <a:cs typeface="Segoe UI" panose="020B0502040204020203" pitchFamily="34" charset="0"/>
              </a:rPr>
              <a:t>Create values for each row in table.</a:t>
            </a:r>
          </a:p>
          <a:p>
            <a:pPr marL="228600" lvl="1" indent="-228600">
              <a:spcBef>
                <a:spcPts val="600"/>
              </a:spcBef>
              <a:spcAft>
                <a:spcPts val="1200"/>
              </a:spcAft>
            </a:pPr>
            <a:r>
              <a:rPr lang="en-US" sz="2400" dirty="0">
                <a:cs typeface="Segoe UI" panose="020B0502040204020203" pitchFamily="34" charset="0"/>
              </a:rPr>
              <a:t>Store values in the .pbix file.</a:t>
            </a:r>
          </a:p>
          <a:p>
            <a:pPr marL="228600" lvl="1" indent="-228600">
              <a:spcBef>
                <a:spcPts val="600"/>
              </a:spcBef>
              <a:spcAft>
                <a:spcPts val="1200"/>
              </a:spcAft>
            </a:pPr>
            <a:r>
              <a:rPr lang="en-US" sz="2400" dirty="0">
                <a:cs typeface="Segoe UI" panose="020B0502040204020203" pitchFamily="34" charset="0"/>
              </a:rPr>
              <a:t>Increases data model size.</a:t>
            </a:r>
          </a:p>
          <a:p>
            <a:pPr marL="228600" lvl="1" indent="-228600">
              <a:spcBef>
                <a:spcPts val="600"/>
              </a:spcBef>
              <a:spcAft>
                <a:spcPts val="1200"/>
              </a:spcAft>
            </a:pPr>
            <a:r>
              <a:rPr lang="en-US" sz="2400" dirty="0">
                <a:cs typeface="Segoe UI" panose="020B0502040204020203" pitchFamily="34" charset="0"/>
              </a:rPr>
              <a:t>Row-by-row calculation can impact performance.</a:t>
            </a:r>
          </a:p>
          <a:p>
            <a:pPr marL="228600" lvl="1" indent="-228600">
              <a:spcBef>
                <a:spcPts val="600"/>
              </a:spcBef>
              <a:spcAft>
                <a:spcPts val="1200"/>
              </a:spcAft>
            </a:pPr>
            <a:r>
              <a:rPr lang="en-US" sz="2400" dirty="0">
                <a:cs typeface="Segoe UI" panose="020B0502040204020203" pitchFamily="34" charset="0"/>
              </a:rPr>
              <a:t>Must be referenced with measures for reuse.</a:t>
            </a:r>
          </a:p>
        </p:txBody>
      </p:sp>
      <p:sp>
        <p:nvSpPr>
          <p:cNvPr id="4" name="Text Placeholder 3">
            <a:extLst>
              <a:ext uri="{FF2B5EF4-FFF2-40B4-BE49-F238E27FC236}">
                <a16:creationId xmlns:a16="http://schemas.microsoft.com/office/drawing/2014/main" id="{01753932-B37F-C693-261D-1237E400FB72}"/>
              </a:ext>
            </a:extLst>
          </p:cNvPr>
          <p:cNvSpPr>
            <a:spLocks noGrp="1"/>
          </p:cNvSpPr>
          <p:nvPr>
            <p:ph type="body" sz="quarter" idx="19"/>
          </p:nvPr>
        </p:nvSpPr>
        <p:spPr>
          <a:xfrm>
            <a:off x="6244220" y="1594155"/>
            <a:ext cx="5219700" cy="338554"/>
          </a:xfrm>
        </p:spPr>
        <p:txBody>
          <a:bodyPr/>
          <a:lstStyle/>
          <a:p>
            <a:r>
              <a:rPr lang="en-US" sz="2200" dirty="0"/>
              <a:t>Measures:</a:t>
            </a:r>
          </a:p>
        </p:txBody>
      </p:sp>
      <p:sp>
        <p:nvSpPr>
          <p:cNvPr id="5" name="Text Placeholder 4">
            <a:extLst>
              <a:ext uri="{FF2B5EF4-FFF2-40B4-BE49-F238E27FC236}">
                <a16:creationId xmlns:a16="http://schemas.microsoft.com/office/drawing/2014/main" id="{03B937F0-972E-8020-93C6-463479C4BEA3}"/>
              </a:ext>
            </a:extLst>
          </p:cNvPr>
          <p:cNvSpPr>
            <a:spLocks noGrp="1"/>
          </p:cNvSpPr>
          <p:nvPr>
            <p:ph type="body" sz="quarter" idx="20"/>
          </p:nvPr>
        </p:nvSpPr>
        <p:spPr>
          <a:xfrm>
            <a:off x="6253664" y="2085764"/>
            <a:ext cx="4429576" cy="3508653"/>
          </a:xfrm>
        </p:spPr>
        <p:txBody>
          <a:bodyPr/>
          <a:lstStyle/>
          <a:p>
            <a:pPr marL="228600" lvl="1" indent="-228600">
              <a:spcBef>
                <a:spcPts val="600"/>
              </a:spcBef>
              <a:spcAft>
                <a:spcPts val="1200"/>
              </a:spcAft>
            </a:pPr>
            <a:r>
              <a:rPr lang="en-US" sz="2400" dirty="0">
                <a:cs typeface="Segoe UI" panose="020B0502040204020203" pitchFamily="34" charset="0"/>
              </a:rPr>
              <a:t>Calculate on demand.</a:t>
            </a:r>
          </a:p>
          <a:p>
            <a:pPr marL="228600" lvl="1" indent="-228600">
              <a:spcBef>
                <a:spcPts val="600"/>
              </a:spcBef>
              <a:spcAft>
                <a:spcPts val="1200"/>
              </a:spcAft>
            </a:pPr>
            <a:r>
              <a:rPr lang="en-US" sz="2400" dirty="0">
                <a:cs typeface="Segoe UI" panose="020B0502040204020203" pitchFamily="34" charset="0"/>
              </a:rPr>
              <a:t>Calculated based on filters.</a:t>
            </a:r>
          </a:p>
          <a:p>
            <a:pPr marL="228600" lvl="1" indent="-228600">
              <a:spcBef>
                <a:spcPts val="600"/>
              </a:spcBef>
              <a:spcAft>
                <a:spcPts val="1200"/>
              </a:spcAft>
            </a:pPr>
            <a:r>
              <a:rPr lang="en-US" sz="2400" dirty="0">
                <a:cs typeface="Segoe UI" panose="020B0502040204020203" pitchFamily="34" charset="0"/>
              </a:rPr>
              <a:t>Doesn’t affect data model size.</a:t>
            </a:r>
          </a:p>
          <a:p>
            <a:pPr marL="228600" lvl="1" indent="-228600">
              <a:spcBef>
                <a:spcPts val="600"/>
              </a:spcBef>
              <a:spcAft>
                <a:spcPts val="1200"/>
              </a:spcAft>
            </a:pPr>
            <a:r>
              <a:rPr lang="en-US" sz="2400" dirty="0">
                <a:cs typeface="Segoe UI" panose="020B0502040204020203" pitchFamily="34" charset="0"/>
              </a:rPr>
              <a:t>DAX expressions may still be suboptimal. </a:t>
            </a:r>
          </a:p>
          <a:p>
            <a:pPr marL="228600" lvl="1" indent="-228600">
              <a:spcBef>
                <a:spcPts val="600"/>
              </a:spcBef>
              <a:spcAft>
                <a:spcPts val="1200"/>
              </a:spcAft>
            </a:pPr>
            <a:r>
              <a:rPr lang="en-US" sz="2400" dirty="0">
                <a:cs typeface="Segoe UI" panose="020B0502040204020203" pitchFamily="34" charset="0"/>
              </a:rPr>
              <a:t>Can reference other measures directly for reuse.</a:t>
            </a:r>
          </a:p>
        </p:txBody>
      </p:sp>
    </p:spTree>
    <p:extLst>
      <p:ext uri="{BB962C8B-B14F-4D97-AF65-F5344CB8AC3E}">
        <p14:creationId xmlns:p14="http://schemas.microsoft.com/office/powerpoint/2010/main" val="5474827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464FF-EC02-D13F-520E-8CF6ADD4B2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7DB499-7E89-5C0A-5CE4-3DC5312D765C}"/>
              </a:ext>
            </a:extLst>
          </p:cNvPr>
          <p:cNvSpPr>
            <a:spLocks noGrp="1"/>
          </p:cNvSpPr>
          <p:nvPr>
            <p:ph type="title"/>
          </p:nvPr>
        </p:nvSpPr>
        <p:spPr>
          <a:xfrm>
            <a:off x="588262" y="585216"/>
            <a:ext cx="11011600" cy="492443"/>
          </a:xfrm>
        </p:spPr>
        <p:txBody>
          <a:bodyPr/>
          <a:lstStyle/>
          <a:p>
            <a:r>
              <a:rPr lang="en-US" dirty="0"/>
              <a:t>Exercise</a:t>
            </a:r>
          </a:p>
        </p:txBody>
      </p:sp>
      <p:sp>
        <p:nvSpPr>
          <p:cNvPr id="5" name="Text Placeholder 4">
            <a:extLst>
              <a:ext uri="{FF2B5EF4-FFF2-40B4-BE49-F238E27FC236}">
                <a16:creationId xmlns:a16="http://schemas.microsoft.com/office/drawing/2014/main" id="{99B1CEDD-0370-203C-01D9-23DA4AAD61DA}"/>
              </a:ext>
            </a:extLst>
          </p:cNvPr>
          <p:cNvSpPr>
            <a:spLocks noGrp="1"/>
          </p:cNvSpPr>
          <p:nvPr>
            <p:ph type="body" sz="quarter" idx="34"/>
          </p:nvPr>
        </p:nvSpPr>
        <p:spPr>
          <a:xfrm>
            <a:off x="588263" y="2542117"/>
            <a:ext cx="2027938" cy="338554"/>
          </a:xfrm>
        </p:spPr>
        <p:txBody>
          <a:bodyPr/>
          <a:lstStyle/>
          <a:p>
            <a:r>
              <a:rPr lang="en-US" dirty="0"/>
              <a:t>45 minutes</a:t>
            </a:r>
          </a:p>
        </p:txBody>
      </p:sp>
      <p:sp>
        <p:nvSpPr>
          <p:cNvPr id="12" name="Text Placeholder 11">
            <a:extLst>
              <a:ext uri="{FF2B5EF4-FFF2-40B4-BE49-F238E27FC236}">
                <a16:creationId xmlns:a16="http://schemas.microsoft.com/office/drawing/2014/main" id="{F16E8359-E1F6-055C-4646-A942746B762D}"/>
              </a:ext>
            </a:extLst>
          </p:cNvPr>
          <p:cNvSpPr>
            <a:spLocks noGrp="1"/>
          </p:cNvSpPr>
          <p:nvPr>
            <p:ph type="body" sz="quarter" idx="17"/>
          </p:nvPr>
        </p:nvSpPr>
        <p:spPr>
          <a:xfrm>
            <a:off x="4356039" y="1926472"/>
            <a:ext cx="7243823" cy="430887"/>
          </a:xfrm>
        </p:spPr>
        <p:txBody>
          <a:bodyPr/>
          <a:lstStyle/>
          <a:p>
            <a:r>
              <a:rPr lang="en-US" sz="2800" dirty="0"/>
              <a:t>Create DAX calculations in Power BI Desktop</a:t>
            </a:r>
          </a:p>
        </p:txBody>
      </p:sp>
      <p:sp>
        <p:nvSpPr>
          <p:cNvPr id="4" name="Text Placeholder 3">
            <a:extLst>
              <a:ext uri="{FF2B5EF4-FFF2-40B4-BE49-F238E27FC236}">
                <a16:creationId xmlns:a16="http://schemas.microsoft.com/office/drawing/2014/main" id="{4B259171-A901-ED6C-95FF-80DCEAD54E86}"/>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083605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FE4029-BB53-6BAE-0027-2D0671C0A932}"/>
              </a:ext>
            </a:extLst>
          </p:cNvPr>
          <p:cNvSpPr>
            <a:spLocks noGrp="1"/>
          </p:cNvSpPr>
          <p:nvPr>
            <p:ph type="title"/>
          </p:nvPr>
        </p:nvSpPr>
        <p:spPr/>
        <p:txBody>
          <a:bodyPr/>
          <a:lstStyle/>
          <a:p>
            <a:r>
              <a:rPr lang="en-US" dirty="0"/>
              <a:t>Knowledge check: DAX calculations</a:t>
            </a:r>
            <a:endParaRPr lang="en-IN" dirty="0"/>
          </a:p>
        </p:txBody>
      </p:sp>
      <p:sp>
        <p:nvSpPr>
          <p:cNvPr id="6" name="Text Placeholder 5">
            <a:extLst>
              <a:ext uri="{FF2B5EF4-FFF2-40B4-BE49-F238E27FC236}">
                <a16:creationId xmlns:a16="http://schemas.microsoft.com/office/drawing/2014/main" id="{0D834ED0-5BAB-5CE7-DEE6-2623158832A7}"/>
              </a:ext>
            </a:extLst>
          </p:cNvPr>
          <p:cNvSpPr>
            <a:spLocks noGrp="1"/>
          </p:cNvSpPr>
          <p:nvPr>
            <p:ph type="body" sz="quarter" idx="17"/>
          </p:nvPr>
        </p:nvSpPr>
        <p:spPr>
          <a:xfrm>
            <a:off x="1235075" y="1454958"/>
            <a:ext cx="8778782" cy="307777"/>
          </a:xfrm>
        </p:spPr>
        <p:txBody>
          <a:bodyPr/>
          <a:lstStyle/>
          <a:p>
            <a:pPr marL="0" lvl="1" indent="0">
              <a:buNone/>
            </a:pPr>
            <a:r>
              <a:rPr lang="en-US" sz="2000" dirty="0">
                <a:latin typeface="+mj-lt"/>
                <a:cs typeface="Segoe UI" panose="020B0502040204020203" pitchFamily="34" charset="0"/>
              </a:rPr>
              <a:t>Which statement about measures is correct? </a:t>
            </a:r>
          </a:p>
        </p:txBody>
      </p:sp>
      <p:sp>
        <p:nvSpPr>
          <p:cNvPr id="5" name="Text Placeholder 4">
            <a:extLst>
              <a:ext uri="{FF2B5EF4-FFF2-40B4-BE49-F238E27FC236}">
                <a16:creationId xmlns:a16="http://schemas.microsoft.com/office/drawing/2014/main" id="{8B78C1C4-2C67-DE7D-E2D3-92E9CBFD2B7F}"/>
              </a:ext>
            </a:extLst>
          </p:cNvPr>
          <p:cNvSpPr>
            <a:spLocks noGrp="1"/>
          </p:cNvSpPr>
          <p:nvPr>
            <p:ph type="body" sz="quarter" idx="15"/>
          </p:nvPr>
        </p:nvSpPr>
        <p:spPr>
          <a:xfrm>
            <a:off x="1237265" y="1834104"/>
            <a:ext cx="8775098" cy="941796"/>
          </a:xfrm>
        </p:spPr>
        <p:txBody>
          <a:bodyPr/>
          <a:lstStyle/>
          <a:p>
            <a:r>
              <a:rPr lang="en-US" sz="1800" dirty="0"/>
              <a:t>Measures store values in the data model.</a:t>
            </a:r>
          </a:p>
          <a:p>
            <a:r>
              <a:rPr lang="en-US" sz="1800" dirty="0"/>
              <a:t>Measures can reference columns directly.</a:t>
            </a:r>
          </a:p>
          <a:p>
            <a:r>
              <a:rPr lang="en-US" sz="1800" dirty="0"/>
              <a:t>Measures can reference other measures directly.</a:t>
            </a:r>
          </a:p>
        </p:txBody>
      </p:sp>
      <p:sp>
        <p:nvSpPr>
          <p:cNvPr id="11" name="Text Placeholder 10">
            <a:extLst>
              <a:ext uri="{FF2B5EF4-FFF2-40B4-BE49-F238E27FC236}">
                <a16:creationId xmlns:a16="http://schemas.microsoft.com/office/drawing/2014/main" id="{26BED853-9816-A456-F2F2-D5BDD100E9E4}"/>
              </a:ext>
            </a:extLst>
          </p:cNvPr>
          <p:cNvSpPr>
            <a:spLocks noGrp="1"/>
          </p:cNvSpPr>
          <p:nvPr>
            <p:ph type="body" sz="quarter" idx="22"/>
          </p:nvPr>
        </p:nvSpPr>
        <p:spPr>
          <a:xfrm>
            <a:off x="1233581" y="3735801"/>
            <a:ext cx="8778782" cy="615553"/>
          </a:xfrm>
        </p:spPr>
        <p:txBody>
          <a:bodyPr/>
          <a:lstStyle/>
          <a:p>
            <a:r>
              <a:rPr lang="en-US" sz="2000" dirty="0"/>
              <a:t>Which of the following statements describing similarity of measures and calculated columns in an Import model is true? </a:t>
            </a:r>
          </a:p>
        </p:txBody>
      </p:sp>
      <p:sp>
        <p:nvSpPr>
          <p:cNvPr id="12" name="Text Placeholder 11">
            <a:extLst>
              <a:ext uri="{FF2B5EF4-FFF2-40B4-BE49-F238E27FC236}">
                <a16:creationId xmlns:a16="http://schemas.microsoft.com/office/drawing/2014/main" id="{8399B849-1EB3-8EFE-F5F7-842943403FE5}"/>
              </a:ext>
            </a:extLst>
          </p:cNvPr>
          <p:cNvSpPr>
            <a:spLocks noGrp="1"/>
          </p:cNvSpPr>
          <p:nvPr>
            <p:ph type="body" sz="quarter" idx="23"/>
          </p:nvPr>
        </p:nvSpPr>
        <p:spPr>
          <a:xfrm>
            <a:off x="1237265" y="4569153"/>
            <a:ext cx="8775098" cy="941796"/>
          </a:xfrm>
        </p:spPr>
        <p:txBody>
          <a:bodyPr/>
          <a:lstStyle/>
          <a:p>
            <a:r>
              <a:rPr lang="en-US" sz="1800" dirty="0"/>
              <a:t>They can achieve summarization of model data.</a:t>
            </a:r>
          </a:p>
          <a:p>
            <a:r>
              <a:rPr lang="en-US" sz="1800" dirty="0"/>
              <a:t>They store values in the data model.</a:t>
            </a:r>
          </a:p>
          <a:p>
            <a:r>
              <a:rPr lang="en-US" sz="1800" dirty="0"/>
              <a:t>They're evaluated during data refresh.</a:t>
            </a:r>
          </a:p>
        </p:txBody>
      </p:sp>
      <p:sp>
        <p:nvSpPr>
          <p:cNvPr id="15" name="Graphic 26">
            <a:extLst>
              <a:ext uri="{FF2B5EF4-FFF2-40B4-BE49-F238E27FC236}">
                <a16:creationId xmlns:a16="http://schemas.microsoft.com/office/drawing/2014/main" id="{379C68B0-FC81-736E-23D0-4C0D29DD7385}"/>
              </a:ext>
              <a:ext uri="{C183D7F6-B498-43B3-948B-1728B52AA6E4}">
                <adec:decorative xmlns:adec="http://schemas.microsoft.com/office/drawing/2017/decorative" val="1"/>
              </a:ext>
            </a:extLst>
          </p:cNvPr>
          <p:cNvSpPr/>
          <p:nvPr/>
        </p:nvSpPr>
        <p:spPr>
          <a:xfrm>
            <a:off x="1267828" y="257651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6" name="Graphic 26">
            <a:extLst>
              <a:ext uri="{FF2B5EF4-FFF2-40B4-BE49-F238E27FC236}">
                <a16:creationId xmlns:a16="http://schemas.microsoft.com/office/drawing/2014/main" id="{78835018-DBA5-5C4D-8FE5-3FC5B5E60C88}"/>
              </a:ext>
              <a:ext uri="{C183D7F6-B498-43B3-948B-1728B52AA6E4}">
                <adec:decorative xmlns:adec="http://schemas.microsoft.com/office/drawing/2017/decorative" val="1"/>
              </a:ext>
            </a:extLst>
          </p:cNvPr>
          <p:cNvSpPr/>
          <p:nvPr/>
        </p:nvSpPr>
        <p:spPr>
          <a:xfrm>
            <a:off x="1256936" y="460716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014056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24FD3-5A77-BE4A-2A0E-389BFDECC97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1565167-C892-DF07-2021-E84C8B8A84BF}"/>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F60F7D6B-90EB-A3B7-FB1B-11FC91CDD444}"/>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A3DCAB69-9E17-2376-67AF-04EDF7C85433}"/>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0E31006E-FAFB-CA52-809B-A87C361206DB}"/>
              </a:ext>
            </a:extLst>
          </p:cNvPr>
          <p:cNvSpPr txBox="1"/>
          <p:nvPr/>
        </p:nvSpPr>
        <p:spPr>
          <a:xfrm>
            <a:off x="1062499" y="2382559"/>
            <a:ext cx="9668832" cy="2400657"/>
          </a:xfrm>
          <a:prstGeom prst="rect">
            <a:avLst/>
          </a:prstGeom>
          <a:noFill/>
        </p:spPr>
        <p:txBody>
          <a:bodyPr wrap="square">
            <a:spAutoFit/>
          </a:bodyPr>
          <a:lstStyle/>
          <a:p>
            <a:pPr marL="400050" indent="-285750">
              <a:spcBef>
                <a:spcPts val="0"/>
              </a:spcBef>
              <a:spcAft>
                <a:spcPts val="1200"/>
              </a:spcAft>
              <a:buFont typeface="Arial" panose="020B0604020202020204" pitchFamily="34" charset="0"/>
              <a:buChar char="•"/>
            </a:pPr>
            <a:r>
              <a:rPr lang="en-US" sz="2400" dirty="0"/>
              <a:t>The difference between implicit and explicit measures.</a:t>
            </a:r>
          </a:p>
          <a:p>
            <a:pPr marL="400050" indent="-285750">
              <a:spcBef>
                <a:spcPts val="0"/>
              </a:spcBef>
              <a:spcAft>
                <a:spcPts val="1200"/>
              </a:spcAft>
              <a:buFont typeface="Arial" panose="020B0604020202020204" pitchFamily="34" charset="0"/>
              <a:buChar char="•"/>
            </a:pPr>
            <a:r>
              <a:rPr lang="en-US" sz="2400" dirty="0"/>
              <a:t>How to create different types of DAX formulas.</a:t>
            </a:r>
          </a:p>
          <a:p>
            <a:pPr marL="400050" indent="-285750">
              <a:spcBef>
                <a:spcPts val="0"/>
              </a:spcBef>
              <a:spcAft>
                <a:spcPts val="1200"/>
              </a:spcAft>
              <a:buFont typeface="Arial" panose="020B0604020202020204" pitchFamily="34" charset="0"/>
              <a:buChar char="•"/>
            </a:pPr>
            <a:r>
              <a:rPr lang="en-US" sz="2400" dirty="0"/>
              <a:t>How filter context and CALCULATE function affect measures.</a:t>
            </a:r>
          </a:p>
          <a:p>
            <a:pPr marL="400050" indent="-285750">
              <a:spcBef>
                <a:spcPts val="0"/>
              </a:spcBef>
              <a:spcAft>
                <a:spcPts val="1200"/>
              </a:spcAft>
              <a:buFont typeface="Arial" panose="020B0604020202020204" pitchFamily="34" charset="0"/>
              <a:buChar char="•"/>
            </a:pPr>
            <a:r>
              <a:rPr lang="en-US" sz="2400" dirty="0"/>
              <a:t>The differences between measures, calculated columns, and calculated tables.</a:t>
            </a:r>
          </a:p>
        </p:txBody>
      </p:sp>
    </p:spTree>
    <p:extLst>
      <p:ext uri="{BB962C8B-B14F-4D97-AF65-F5344CB8AC3E}">
        <p14:creationId xmlns:p14="http://schemas.microsoft.com/office/powerpoint/2010/main" val="5111987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75BAB-66FC-DDD0-F697-4CBD9B6870B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8C15242-16BF-F6DA-B411-7B82E154EBA5}"/>
              </a:ext>
            </a:extLst>
          </p:cNvPr>
          <p:cNvSpPr>
            <a:spLocks noGrp="1"/>
          </p:cNvSpPr>
          <p:nvPr>
            <p:ph type="title"/>
          </p:nvPr>
        </p:nvSpPr>
        <p:spPr>
          <a:xfrm>
            <a:off x="588262" y="585216"/>
            <a:ext cx="11011600" cy="492443"/>
          </a:xfrm>
        </p:spPr>
        <p:txBody>
          <a:bodyPr/>
          <a:lstStyle/>
          <a:p>
            <a:r>
              <a:rPr lang="en-US" dirty="0"/>
              <a:t>Further reading</a:t>
            </a:r>
          </a:p>
        </p:txBody>
      </p:sp>
      <p:sp>
        <p:nvSpPr>
          <p:cNvPr id="15" name="Text Placeholder 14">
            <a:extLst>
              <a:ext uri="{FF2B5EF4-FFF2-40B4-BE49-F238E27FC236}">
                <a16:creationId xmlns:a16="http://schemas.microsoft.com/office/drawing/2014/main" id="{D012DACF-F547-293C-888E-69BE937D23A6}"/>
              </a:ext>
            </a:extLst>
          </p:cNvPr>
          <p:cNvSpPr>
            <a:spLocks noGrp="1"/>
          </p:cNvSpPr>
          <p:nvPr>
            <p:ph type="body" sz="quarter" idx="15"/>
          </p:nvPr>
        </p:nvSpPr>
        <p:spPr>
          <a:xfrm>
            <a:off x="586389" y="1591056"/>
            <a:ext cx="8193024" cy="338554"/>
          </a:xfrm>
        </p:spPr>
        <p:txBody>
          <a:bodyPr/>
          <a:lstStyle/>
          <a:p>
            <a:r>
              <a:rPr lang="en-US" sz="2200" dirty="0"/>
              <a:t>Add measures to Power BI Desktop models</a:t>
            </a:r>
          </a:p>
        </p:txBody>
      </p:sp>
      <p:sp>
        <p:nvSpPr>
          <p:cNvPr id="16" name="Text Placeholder 15">
            <a:extLst>
              <a:ext uri="{FF2B5EF4-FFF2-40B4-BE49-F238E27FC236}">
                <a16:creationId xmlns:a16="http://schemas.microsoft.com/office/drawing/2014/main" id="{D28874FB-4C3D-7EFA-2F2E-04B9ED738C75}"/>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https://aka.ms/power-bi-measures</a:t>
            </a:r>
            <a:r>
              <a:rPr lang="en-US" sz="1800" dirty="0">
                <a:solidFill>
                  <a:srgbClr val="0078D4"/>
                </a:solidFill>
              </a:rPr>
              <a:t> </a:t>
            </a:r>
          </a:p>
        </p:txBody>
      </p:sp>
      <p:grpSp>
        <p:nvGrpSpPr>
          <p:cNvPr id="2" name="Group 1">
            <a:extLst>
              <a:ext uri="{FF2B5EF4-FFF2-40B4-BE49-F238E27FC236}">
                <a16:creationId xmlns:a16="http://schemas.microsoft.com/office/drawing/2014/main" id="{6E62EE31-8738-E606-9A29-F1496406FFAF}"/>
              </a:ext>
              <a:ext uri="{C183D7F6-B498-43B3-948B-1728B52AA6E4}">
                <adec:decorative xmlns:adec="http://schemas.microsoft.com/office/drawing/2017/decorative" val="1"/>
              </a:ext>
            </a:extLst>
          </p:cNvPr>
          <p:cNvGrpSpPr/>
          <p:nvPr/>
        </p:nvGrpSpPr>
        <p:grpSpPr>
          <a:xfrm>
            <a:off x="7820905" y="1561094"/>
            <a:ext cx="3624686" cy="3624684"/>
            <a:chOff x="7449714" y="1812498"/>
            <a:chExt cx="3624686" cy="3624684"/>
          </a:xfrm>
        </p:grpSpPr>
        <p:sp>
          <p:nvSpPr>
            <p:cNvPr id="3" name="Oval 2">
              <a:extLst>
                <a:ext uri="{FF2B5EF4-FFF2-40B4-BE49-F238E27FC236}">
                  <a16:creationId xmlns:a16="http://schemas.microsoft.com/office/drawing/2014/main" id="{550B9B47-BE1E-DCB4-DA54-030BAF95FF2A}"/>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2DC41859-E5E9-395A-B434-5C128691E1D1}"/>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
        <p:nvSpPr>
          <p:cNvPr id="5" name="Text Placeholder 14">
            <a:extLst>
              <a:ext uri="{FF2B5EF4-FFF2-40B4-BE49-F238E27FC236}">
                <a16:creationId xmlns:a16="http://schemas.microsoft.com/office/drawing/2014/main" id="{08E92903-39FD-952A-03F1-CB381C65C17B}"/>
              </a:ext>
            </a:extLst>
          </p:cNvPr>
          <p:cNvSpPr txBox="1">
            <a:spLocks/>
          </p:cNvSpPr>
          <p:nvPr/>
        </p:nvSpPr>
        <p:spPr>
          <a:xfrm>
            <a:off x="533049" y="4008638"/>
            <a:ext cx="8193024" cy="3385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Write DAX formulas for Power BI semantic models</a:t>
            </a:r>
          </a:p>
        </p:txBody>
      </p:sp>
      <p:sp>
        <p:nvSpPr>
          <p:cNvPr id="7" name="Text Placeholder 15">
            <a:extLst>
              <a:ext uri="{FF2B5EF4-FFF2-40B4-BE49-F238E27FC236}">
                <a16:creationId xmlns:a16="http://schemas.microsoft.com/office/drawing/2014/main" id="{46ADD12B-5CEB-BD5E-CD1F-6CA9BB349940}"/>
              </a:ext>
            </a:extLst>
          </p:cNvPr>
          <p:cNvSpPr txBox="1">
            <a:spLocks/>
          </p:cNvSpPr>
          <p:nvPr/>
        </p:nvSpPr>
        <p:spPr>
          <a:xfrm>
            <a:off x="533049" y="4499292"/>
            <a:ext cx="8193024" cy="27699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78D4"/>
                </a:solidFill>
                <a:hlinkClick r:id="rId6"/>
              </a:rPr>
              <a:t>https://learn.microsoft.com/training/modules/dax-power-bi-write-formulas</a:t>
            </a:r>
            <a:r>
              <a:rPr lang="en-US" sz="1800" dirty="0">
                <a:solidFill>
                  <a:srgbClr val="0078D4"/>
                </a:solidFill>
              </a:rPr>
              <a:t> </a:t>
            </a:r>
          </a:p>
        </p:txBody>
      </p:sp>
    </p:spTree>
    <p:extLst>
      <p:ext uri="{BB962C8B-B14F-4D97-AF65-F5344CB8AC3E}">
        <p14:creationId xmlns:p14="http://schemas.microsoft.com/office/powerpoint/2010/main" val="3247666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8632-0ECC-A45F-82C4-78ED7E7FEE82}"/>
              </a:ext>
            </a:extLst>
          </p:cNvPr>
          <p:cNvSpPr>
            <a:spLocks noGrp="1"/>
          </p:cNvSpPr>
          <p:nvPr>
            <p:ph type="title"/>
          </p:nvPr>
        </p:nvSpPr>
        <p:spPr>
          <a:xfrm>
            <a:off x="569911" y="2769057"/>
            <a:ext cx="6345239" cy="1231106"/>
          </a:xfrm>
        </p:spPr>
        <p:txBody>
          <a:bodyPr/>
          <a:lstStyle/>
          <a:p>
            <a:r>
              <a:rPr lang="en-US" dirty="0"/>
              <a:t>Design scalable semantic models</a:t>
            </a:r>
          </a:p>
        </p:txBody>
      </p:sp>
    </p:spTree>
    <p:extLst>
      <p:ext uri="{BB962C8B-B14F-4D97-AF65-F5344CB8AC3E}">
        <p14:creationId xmlns:p14="http://schemas.microsoft.com/office/powerpoint/2010/main" val="19030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2934970"/>
            <a:ext cx="3182027" cy="984885"/>
          </a:xfrm>
        </p:spPr>
        <p:txBody>
          <a:bodyPr anchor="ctr"/>
          <a:lstStyle>
            <a:lvl1pPr>
              <a:defRPr>
                <a:solidFill>
                  <a:srgbClr val="2A446F"/>
                </a:solidFill>
              </a:defRPr>
            </a:lvl1pPr>
          </a:lstStyle>
          <a:p>
            <a:r>
              <a:rPr lang="en-US" dirty="0">
                <a:solidFill>
                  <a:schemeClr val="tx1"/>
                </a:solidFill>
              </a:rPr>
              <a:t>Learning objectives</a:t>
            </a:r>
          </a:p>
        </p:txBody>
      </p:sp>
      <p:sp>
        <p:nvSpPr>
          <p:cNvPr id="3" name="Subtitle"/>
          <p:cNvSpPr>
            <a:spLocks noGrp="1"/>
          </p:cNvSpPr>
          <p:nvPr>
            <p:ph type="body" sz="quarter" idx="11" hasCustomPrompt="1"/>
          </p:nvPr>
        </p:nvSpPr>
        <p:spPr>
          <a:xfrm>
            <a:off x="4941888" y="1488423"/>
            <a:ext cx="6667500" cy="3877985"/>
          </a:xfrm>
        </p:spPr>
        <p:txBody>
          <a:bodyPr anchor="ctr"/>
          <a:lstStyle>
            <a:lvl1pPr marL="231775" indent="-231775">
              <a:spcAft>
                <a:spcPts val="600"/>
              </a:spcAft>
              <a:buFont typeface="Wingdings" panose="05000000000000000000" pitchFamily="2" charset="2"/>
              <a:buChar char=""/>
              <a:defRPr sz="1800"/>
            </a:lvl1pPr>
          </a:lstStyle>
          <a:p>
            <a:pPr lvl="1">
              <a:spcBef>
                <a:spcPts val="600"/>
              </a:spcBef>
              <a:spcAft>
                <a:spcPts val="1800"/>
              </a:spcAft>
            </a:pPr>
            <a:r>
              <a:rPr lang="en-US" sz="2400" dirty="0"/>
              <a:t>Choose appropriate storage modes for your semantic model.</a:t>
            </a:r>
          </a:p>
          <a:p>
            <a:pPr lvl="1">
              <a:spcBef>
                <a:spcPts val="600"/>
              </a:spcBef>
              <a:spcAft>
                <a:spcPts val="1800"/>
              </a:spcAft>
            </a:pPr>
            <a:r>
              <a:rPr lang="en-US" sz="2400" dirty="0"/>
              <a:t>Enable large semantic model storage format and incremental refresh.</a:t>
            </a:r>
          </a:p>
          <a:p>
            <a:pPr lvl="1">
              <a:spcBef>
                <a:spcPts val="600"/>
              </a:spcBef>
              <a:spcAft>
                <a:spcPts val="1800"/>
              </a:spcAft>
            </a:pPr>
            <a:r>
              <a:rPr lang="en-US" sz="2400" dirty="0"/>
              <a:t>Create relationships between tables in a semantic model.</a:t>
            </a:r>
          </a:p>
          <a:p>
            <a:pPr lvl="1">
              <a:spcBef>
                <a:spcPts val="600"/>
              </a:spcBef>
              <a:spcAft>
                <a:spcPts val="1800"/>
              </a:spcAft>
            </a:pPr>
            <a:r>
              <a:rPr lang="en-US" sz="2400" dirty="0"/>
              <a:t>Design dynamic elements to extend calculations in a semantic model.</a:t>
            </a:r>
          </a:p>
        </p:txBody>
      </p:sp>
    </p:spTree>
    <p:extLst>
      <p:ext uri="{BB962C8B-B14F-4D97-AF65-F5344CB8AC3E}">
        <p14:creationId xmlns:p14="http://schemas.microsoft.com/office/powerpoint/2010/main" val="313512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FE8338-CA30-FCB0-6260-2922A7FCCA54}"/>
              </a:ext>
            </a:extLst>
          </p:cNvPr>
          <p:cNvSpPr>
            <a:spLocks noGrp="1"/>
          </p:cNvSpPr>
          <p:nvPr>
            <p:ph type="title"/>
          </p:nvPr>
        </p:nvSpPr>
        <p:spPr>
          <a:xfrm>
            <a:off x="569912" y="3429000"/>
            <a:ext cx="5686955" cy="1231106"/>
          </a:xfrm>
        </p:spPr>
        <p:txBody>
          <a:bodyPr/>
          <a:lstStyle/>
          <a:p>
            <a:r>
              <a:rPr lang="en-US" dirty="0"/>
              <a:t>Add measures to Power BI semantic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467D0291-01EF-7272-5DC3-D2CB568D07E6}"/>
              </a:ext>
            </a:extLst>
          </p:cNvPr>
          <p:cNvSpPr>
            <a:spLocks noGrp="1"/>
          </p:cNvSpPr>
          <p:nvPr>
            <p:ph type="title"/>
          </p:nvPr>
        </p:nvSpPr>
        <p:spPr>
          <a:xfrm>
            <a:off x="786385" y="841248"/>
            <a:ext cx="3515244" cy="5340097"/>
          </a:xfrm>
        </p:spPr>
        <p:txBody>
          <a:bodyPr vert="horz" lIns="91440" tIns="45720" rIns="91440" bIns="45720" rtlCol="0" anchor="ctr">
            <a:normAutofit/>
          </a:bodyPr>
          <a:lstStyle/>
          <a:p>
            <a:r>
              <a:rPr lang="en-US" sz="4800" kern="1200" dirty="0">
                <a:solidFill>
                  <a:schemeClr val="bg1"/>
                </a:solidFill>
                <a:latin typeface="+mj-lt"/>
                <a:ea typeface="+mj-ea"/>
                <a:cs typeface="+mj-cs"/>
              </a:rPr>
              <a:t>Enterprise-scale data defined</a:t>
            </a:r>
          </a:p>
        </p:txBody>
      </p:sp>
      <p:graphicFrame>
        <p:nvGraphicFramePr>
          <p:cNvPr id="10" name="Text Placeholder 4" descr="List of qualities that describe enterprise-scale data: massive, complex, diverse, rapid, and valuable.">
            <a:extLst>
              <a:ext uri="{FF2B5EF4-FFF2-40B4-BE49-F238E27FC236}">
                <a16:creationId xmlns:a16="http://schemas.microsoft.com/office/drawing/2014/main" id="{73CBB33A-58C0-FC43-B8C9-87D3E3C6D854}"/>
              </a:ext>
            </a:extLst>
          </p:cNvPr>
          <p:cNvGraphicFramePr/>
          <p:nvPr/>
        </p:nvGraphicFramePr>
        <p:xfrm>
          <a:off x="4992414" y="558089"/>
          <a:ext cx="6004033" cy="562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3">
            <a:extLst>
              <a:ext uri="{FF2B5EF4-FFF2-40B4-BE49-F238E27FC236}">
                <a16:creationId xmlns:a16="http://schemas.microsoft.com/office/drawing/2014/main" id="{1A7C6B29-B11E-7C52-CE5C-71091F8687DE}"/>
              </a:ext>
              <a:ext uri="{C183D7F6-B498-43B3-948B-1728B52AA6E4}">
                <adec:decorative xmlns:adec="http://schemas.microsoft.com/office/drawing/2017/decorative" val="1"/>
              </a:ext>
            </a:extLst>
          </p:cNvPr>
          <p:cNvSpPr txBox="1">
            <a:spLocks/>
          </p:cNvSpPr>
          <p:nvPr/>
        </p:nvSpPr>
        <p:spPr>
          <a:xfrm>
            <a:off x="714386" y="2739837"/>
            <a:ext cx="295897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r>
              <a:rPr lang="en-US" dirty="0"/>
              <a:t>Enterprise-scale data: defined</a:t>
            </a:r>
          </a:p>
        </p:txBody>
      </p:sp>
    </p:spTree>
    <p:extLst>
      <p:ext uri="{BB962C8B-B14F-4D97-AF65-F5344CB8AC3E}">
        <p14:creationId xmlns:p14="http://schemas.microsoft.com/office/powerpoint/2010/main" val="274266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78217A-107E-59DE-4EC9-727B6CA3F87E}"/>
              </a:ext>
            </a:extLst>
          </p:cNvPr>
          <p:cNvSpPr>
            <a:spLocks noGrp="1"/>
          </p:cNvSpPr>
          <p:nvPr>
            <p:ph type="title"/>
          </p:nvPr>
        </p:nvSpPr>
        <p:spPr/>
        <p:txBody>
          <a:bodyPr/>
          <a:lstStyle/>
          <a:p>
            <a:r>
              <a:rPr lang="en-US" dirty="0"/>
              <a:t>What is scalability and why is it important?</a:t>
            </a:r>
          </a:p>
        </p:txBody>
      </p:sp>
      <p:graphicFrame>
        <p:nvGraphicFramePr>
          <p:cNvPr id="6" name="New shape" descr="List of qualities that are important to consider in scalability: flexibility, data growth, and reduced complexity.">
            <a:extLst>
              <a:ext uri="{FF2B5EF4-FFF2-40B4-BE49-F238E27FC236}">
                <a16:creationId xmlns:a16="http://schemas.microsoft.com/office/drawing/2014/main" id="{D08ED06E-A633-A8F6-B46F-BC9F8E582D82}"/>
              </a:ext>
            </a:extLst>
          </p:cNvPr>
          <p:cNvGraphicFramePr>
            <a:graphicFrameLocks/>
          </p:cNvGraphicFramePr>
          <p:nvPr/>
        </p:nvGraphicFramePr>
        <p:xfrm>
          <a:off x="837199" y="13316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65067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FE27E6F6-29D7-AEAA-3C9C-48A73EC8EA6E}"/>
              </a:ext>
            </a:extLst>
          </p:cNvPr>
          <p:cNvSpPr>
            <a:spLocks noGrp="1"/>
          </p:cNvSpPr>
          <p:nvPr>
            <p:ph type="title"/>
          </p:nvPr>
        </p:nvSpPr>
        <p:spPr>
          <a:xfrm>
            <a:off x="588963" y="585788"/>
            <a:ext cx="11012487" cy="553998"/>
          </a:xfrm>
        </p:spPr>
        <p:txBody>
          <a:bodyPr/>
          <a:lstStyle>
            <a:lvl1pPr>
              <a:lnSpc>
                <a:spcPct val="100000"/>
              </a:lnSpc>
              <a:defRPr sz="3600">
                <a:solidFill>
                  <a:srgbClr val="2A446F"/>
                </a:solidFill>
              </a:defRPr>
            </a:lvl1pPr>
          </a:lstStyle>
          <a:p>
            <a:r>
              <a:rPr lang="en-US" dirty="0">
                <a:solidFill>
                  <a:schemeClr val="tx1"/>
                </a:solidFill>
              </a:rPr>
              <a:t>How do I design for scalability?</a:t>
            </a:r>
          </a:p>
        </p:txBody>
      </p:sp>
      <p:sp>
        <p:nvSpPr>
          <p:cNvPr id="6" name="Subtitle">
            <a:extLst>
              <a:ext uri="{FF2B5EF4-FFF2-40B4-BE49-F238E27FC236}">
                <a16:creationId xmlns:a16="http://schemas.microsoft.com/office/drawing/2014/main" id="{4F5887D1-0839-44F5-4D33-E710108C2785}"/>
              </a:ext>
            </a:extLst>
          </p:cNvPr>
          <p:cNvSpPr txBox="1">
            <a:spLocks/>
          </p:cNvSpPr>
          <p:nvPr/>
        </p:nvSpPr>
        <p:spPr>
          <a:xfrm>
            <a:off x="375142" y="1504758"/>
            <a:ext cx="11558357" cy="3151632"/>
          </a:xfrm>
          <a:prstGeom prst="rect">
            <a:avLst/>
          </a:prstGeom>
        </p:spPr>
        <p:txBody>
          <a:bodyPr anchor="ct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Aft>
                <a:spcPts val="1800"/>
              </a:spcAft>
            </a:pPr>
            <a:r>
              <a:rPr lang="en-US" sz="3200" dirty="0"/>
              <a:t>Build with data modeling best practices in mind</a:t>
            </a:r>
          </a:p>
          <a:p>
            <a:pPr lvl="1">
              <a:spcAft>
                <a:spcPts val="1800"/>
              </a:spcAft>
            </a:pPr>
            <a:r>
              <a:rPr lang="en-US" sz="3200" dirty="0"/>
              <a:t>Determine your needs for Direct Lake / Import / Direct Query</a:t>
            </a:r>
          </a:p>
          <a:p>
            <a:pPr lvl="1">
              <a:spcAft>
                <a:spcPts val="1800"/>
              </a:spcAft>
            </a:pPr>
            <a:r>
              <a:rPr lang="en-US" sz="3200" dirty="0"/>
              <a:t>Enable large semantic model storage feature</a:t>
            </a:r>
          </a:p>
        </p:txBody>
      </p:sp>
    </p:spTree>
    <p:extLst>
      <p:ext uri="{BB962C8B-B14F-4D97-AF65-F5344CB8AC3E}">
        <p14:creationId xmlns:p14="http://schemas.microsoft.com/office/powerpoint/2010/main" val="5667241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9FEA-CF9D-637D-4D77-45F1AF69485C}"/>
              </a:ext>
            </a:extLst>
          </p:cNvPr>
          <p:cNvSpPr>
            <a:spLocks noGrp="1"/>
          </p:cNvSpPr>
          <p:nvPr>
            <p:ph type="title"/>
          </p:nvPr>
        </p:nvSpPr>
        <p:spPr>
          <a:xfrm>
            <a:off x="588262" y="3182779"/>
            <a:ext cx="11011600" cy="492443"/>
          </a:xfrm>
        </p:spPr>
        <p:txBody>
          <a:bodyPr/>
          <a:lstStyle/>
          <a:p>
            <a:r>
              <a:rPr lang="en-US" dirty="0"/>
              <a:t>Choose storage mode and design a model</a:t>
            </a:r>
          </a:p>
        </p:txBody>
      </p:sp>
    </p:spTree>
    <p:extLst>
      <p:ext uri="{BB962C8B-B14F-4D97-AF65-F5344CB8AC3E}">
        <p14:creationId xmlns:p14="http://schemas.microsoft.com/office/powerpoint/2010/main" val="23275234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9D2B-0675-C332-2F8E-107D1DAA34E7}"/>
              </a:ext>
            </a:extLst>
          </p:cNvPr>
          <p:cNvSpPr>
            <a:spLocks noGrp="1"/>
          </p:cNvSpPr>
          <p:nvPr>
            <p:ph type="title"/>
          </p:nvPr>
        </p:nvSpPr>
        <p:spPr>
          <a:xfrm>
            <a:off x="588262" y="585216"/>
            <a:ext cx="8193024" cy="492443"/>
          </a:xfrm>
        </p:spPr>
        <p:txBody>
          <a:bodyPr wrap="square" anchor="t">
            <a:normAutofit/>
          </a:bodyPr>
          <a:lstStyle/>
          <a:p>
            <a:r>
              <a:rPr lang="en-US" dirty="0"/>
              <a:t>Choose the best storage mode</a:t>
            </a:r>
          </a:p>
        </p:txBody>
      </p:sp>
      <p:pic>
        <p:nvPicPr>
          <p:cNvPr id="46" name="Graphic 45" descr="Import mode icon">
            <a:extLst>
              <a:ext uri="{FF2B5EF4-FFF2-40B4-BE49-F238E27FC236}">
                <a16:creationId xmlns:a16="http://schemas.microsoft.com/office/drawing/2014/main" id="{A01002EF-A8B9-32D5-AE78-D9726965BC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685" y="1594154"/>
            <a:ext cx="2684159" cy="2684159"/>
          </a:xfrm>
          <a:prstGeom prst="rect">
            <a:avLst/>
          </a:prstGeom>
        </p:spPr>
      </p:pic>
      <p:sp>
        <p:nvSpPr>
          <p:cNvPr id="69" name="Text Placeholder 3">
            <a:extLst>
              <a:ext uri="{FF2B5EF4-FFF2-40B4-BE49-F238E27FC236}">
                <a16:creationId xmlns:a16="http://schemas.microsoft.com/office/drawing/2014/main" id="{DC85B26D-CC4F-CA4D-5530-98E0F896B000}"/>
              </a:ext>
            </a:extLst>
          </p:cNvPr>
          <p:cNvSpPr>
            <a:spLocks noGrp="1"/>
          </p:cNvSpPr>
          <p:nvPr>
            <p:ph type="body" sz="quarter" idx="16"/>
          </p:nvPr>
        </p:nvSpPr>
        <p:spPr>
          <a:xfrm>
            <a:off x="584200" y="4575104"/>
            <a:ext cx="3479070" cy="369332"/>
          </a:xfrm>
        </p:spPr>
        <p:txBody>
          <a:bodyPr/>
          <a:lstStyle/>
          <a:p>
            <a:pPr marL="0" indent="0" algn="ctr">
              <a:buNone/>
            </a:pPr>
            <a:r>
              <a:rPr lang="en-US" sz="2400" dirty="0"/>
              <a:t>Import</a:t>
            </a:r>
          </a:p>
        </p:txBody>
      </p:sp>
      <p:sp>
        <p:nvSpPr>
          <p:cNvPr id="71" name="Text Placeholder 4">
            <a:extLst>
              <a:ext uri="{FF2B5EF4-FFF2-40B4-BE49-F238E27FC236}">
                <a16:creationId xmlns:a16="http://schemas.microsoft.com/office/drawing/2014/main" id="{94431265-3331-BBF0-0936-AEF45D42903B}"/>
              </a:ext>
            </a:extLst>
          </p:cNvPr>
          <p:cNvSpPr>
            <a:spLocks noGrp="1"/>
          </p:cNvSpPr>
          <p:nvPr>
            <p:ph type="body" sz="quarter" idx="15"/>
          </p:nvPr>
        </p:nvSpPr>
        <p:spPr>
          <a:xfrm>
            <a:off x="586390" y="4976443"/>
            <a:ext cx="3477610" cy="732508"/>
          </a:xfrm>
        </p:spPr>
        <p:txBody>
          <a:bodyPr/>
          <a:lstStyle/>
          <a:p>
            <a:r>
              <a:rPr lang="en-US" dirty="0"/>
              <a:t>Stores data in Power BI.</a:t>
            </a:r>
          </a:p>
          <a:p>
            <a:r>
              <a:rPr lang="en-US" dirty="0"/>
              <a:t>Supports all transformations.</a:t>
            </a:r>
          </a:p>
          <a:p>
            <a:r>
              <a:rPr lang="en-US" dirty="0"/>
              <a:t>Requires data refreshes.</a:t>
            </a:r>
          </a:p>
        </p:txBody>
      </p:sp>
      <p:pic>
        <p:nvPicPr>
          <p:cNvPr id="10" name="Graphic 9" descr="DirectQuery mode">
            <a:extLst>
              <a:ext uri="{FF2B5EF4-FFF2-40B4-BE49-F238E27FC236}">
                <a16:creationId xmlns:a16="http://schemas.microsoft.com/office/drawing/2014/main" id="{CCB7B1FD-E455-2461-552D-710857897F9F}"/>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0752" y="1591310"/>
            <a:ext cx="2687003" cy="2687003"/>
          </a:xfrm>
          <a:prstGeom prst="rect">
            <a:avLst/>
          </a:prstGeom>
          <a:ln>
            <a:noFill/>
          </a:ln>
        </p:spPr>
      </p:pic>
      <p:sp>
        <p:nvSpPr>
          <p:cNvPr id="73" name="Text Placeholder 6">
            <a:extLst>
              <a:ext uri="{FF2B5EF4-FFF2-40B4-BE49-F238E27FC236}">
                <a16:creationId xmlns:a16="http://schemas.microsoft.com/office/drawing/2014/main" id="{559A8BCF-D3BC-7BD3-6193-5BA631A0BDD0}"/>
              </a:ext>
            </a:extLst>
          </p:cNvPr>
          <p:cNvSpPr>
            <a:spLocks noGrp="1"/>
          </p:cNvSpPr>
          <p:nvPr>
            <p:ph type="body" sz="quarter" idx="22"/>
          </p:nvPr>
        </p:nvSpPr>
        <p:spPr>
          <a:xfrm>
            <a:off x="4374792" y="4575104"/>
            <a:ext cx="3476891" cy="369332"/>
          </a:xfrm>
        </p:spPr>
        <p:txBody>
          <a:bodyPr/>
          <a:lstStyle/>
          <a:p>
            <a:pPr marL="0" indent="0" algn="ctr">
              <a:buNone/>
            </a:pPr>
            <a:r>
              <a:rPr lang="en-US" sz="2400" dirty="0"/>
              <a:t>DirectQuery</a:t>
            </a:r>
          </a:p>
        </p:txBody>
      </p:sp>
      <p:sp>
        <p:nvSpPr>
          <p:cNvPr id="75" name="Text Placeholder 7">
            <a:extLst>
              <a:ext uri="{FF2B5EF4-FFF2-40B4-BE49-F238E27FC236}">
                <a16:creationId xmlns:a16="http://schemas.microsoft.com/office/drawing/2014/main" id="{80428DAD-5E6B-49B9-6AE4-9B2E1D916981}"/>
              </a:ext>
            </a:extLst>
          </p:cNvPr>
          <p:cNvSpPr>
            <a:spLocks noGrp="1"/>
          </p:cNvSpPr>
          <p:nvPr>
            <p:ph type="body" sz="quarter" idx="33"/>
          </p:nvPr>
        </p:nvSpPr>
        <p:spPr>
          <a:xfrm>
            <a:off x="4383855" y="4976442"/>
            <a:ext cx="3477610" cy="947952"/>
          </a:xfrm>
        </p:spPr>
        <p:txBody>
          <a:bodyPr/>
          <a:lstStyle/>
          <a:p>
            <a:r>
              <a:rPr lang="en-US" dirty="0"/>
              <a:t>Connects to data source and only stores metadata in Power BI.</a:t>
            </a:r>
          </a:p>
          <a:p>
            <a:r>
              <a:rPr lang="en-US" dirty="0"/>
              <a:t>Supports limited transformations.</a:t>
            </a:r>
          </a:p>
          <a:p>
            <a:r>
              <a:rPr lang="en-US" dirty="0"/>
              <a:t>Stays up-to-date with source.</a:t>
            </a:r>
          </a:p>
        </p:txBody>
      </p:sp>
      <p:pic>
        <p:nvPicPr>
          <p:cNvPr id="39" name="Picture 38" descr="Lakehouse icon">
            <a:extLst>
              <a:ext uri="{FF2B5EF4-FFF2-40B4-BE49-F238E27FC236}">
                <a16:creationId xmlns:a16="http://schemas.microsoft.com/office/drawing/2014/main" id="{C76B6D99-9B4B-B48A-BC12-95AC936952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2663" y="1735026"/>
            <a:ext cx="2433261" cy="2433261"/>
          </a:xfrm>
          <a:prstGeom prst="rect">
            <a:avLst/>
          </a:prstGeom>
          <a:noFill/>
          <a:ln w="76200">
            <a:noFill/>
          </a:ln>
        </p:spPr>
      </p:pic>
      <p:sp>
        <p:nvSpPr>
          <p:cNvPr id="77" name="Text Placeholder 9">
            <a:extLst>
              <a:ext uri="{FF2B5EF4-FFF2-40B4-BE49-F238E27FC236}">
                <a16:creationId xmlns:a16="http://schemas.microsoft.com/office/drawing/2014/main" id="{A4779413-F41D-9FEC-0BBC-DF5ECE64C045}"/>
              </a:ext>
            </a:extLst>
          </p:cNvPr>
          <p:cNvSpPr>
            <a:spLocks noGrp="1"/>
          </p:cNvSpPr>
          <p:nvPr>
            <p:ph type="body" sz="quarter" idx="24"/>
          </p:nvPr>
        </p:nvSpPr>
        <p:spPr>
          <a:xfrm>
            <a:off x="8133626" y="4571913"/>
            <a:ext cx="3485371" cy="369332"/>
          </a:xfrm>
        </p:spPr>
        <p:txBody>
          <a:bodyPr/>
          <a:lstStyle/>
          <a:p>
            <a:pPr marL="0" indent="0" algn="ctr">
              <a:buNone/>
            </a:pPr>
            <a:r>
              <a:rPr lang="en-US" sz="2400" dirty="0"/>
              <a:t>Direct Lake</a:t>
            </a:r>
          </a:p>
        </p:txBody>
      </p:sp>
      <p:sp>
        <p:nvSpPr>
          <p:cNvPr id="79" name="Text Placeholder 10">
            <a:extLst>
              <a:ext uri="{FF2B5EF4-FFF2-40B4-BE49-F238E27FC236}">
                <a16:creationId xmlns:a16="http://schemas.microsoft.com/office/drawing/2014/main" id="{0742E468-8875-CF58-957C-576D1D0A6637}"/>
              </a:ext>
            </a:extLst>
          </p:cNvPr>
          <p:cNvSpPr>
            <a:spLocks noGrp="1"/>
          </p:cNvSpPr>
          <p:nvPr>
            <p:ph type="body" sz="quarter" idx="34"/>
          </p:nvPr>
        </p:nvSpPr>
        <p:spPr>
          <a:xfrm>
            <a:off x="8128000" y="4973784"/>
            <a:ext cx="3486092" cy="991041"/>
          </a:xfrm>
        </p:spPr>
        <p:txBody>
          <a:bodyPr/>
          <a:lstStyle/>
          <a:p>
            <a:r>
              <a:rPr lang="en-US" dirty="0"/>
              <a:t>Connects to Fabric lakehouse.</a:t>
            </a:r>
          </a:p>
          <a:p>
            <a:r>
              <a:rPr lang="en-US" dirty="0"/>
              <a:t>Supports limited transformations.</a:t>
            </a:r>
          </a:p>
          <a:p>
            <a:r>
              <a:rPr lang="en-US" dirty="0"/>
              <a:t>Stays up-to-date with source.</a:t>
            </a:r>
          </a:p>
          <a:p>
            <a:endParaRPr lang="en-US" dirty="0"/>
          </a:p>
        </p:txBody>
      </p:sp>
      <p:grpSp>
        <p:nvGrpSpPr>
          <p:cNvPr id="55" name="Group 54" descr="Group including both import and DirectQuery to represent Composite mode which includes one or more of each mode for tables.">
            <a:extLst>
              <a:ext uri="{FF2B5EF4-FFF2-40B4-BE49-F238E27FC236}">
                <a16:creationId xmlns:a16="http://schemas.microsoft.com/office/drawing/2014/main" id="{294A3A64-06EC-AAA6-A70C-6896094DB07D}"/>
              </a:ext>
              <a:ext uri="{C183D7F6-B498-43B3-948B-1728B52AA6E4}">
                <adec:decorative xmlns:adec="http://schemas.microsoft.com/office/drawing/2017/decorative" val="0"/>
              </a:ext>
            </a:extLst>
          </p:cNvPr>
          <p:cNvGrpSpPr/>
          <p:nvPr/>
        </p:nvGrpSpPr>
        <p:grpSpPr>
          <a:xfrm>
            <a:off x="480060" y="1409700"/>
            <a:ext cx="7381405" cy="3133397"/>
            <a:chOff x="480060" y="1409700"/>
            <a:chExt cx="7381405" cy="4739640"/>
          </a:xfrm>
        </p:grpSpPr>
        <p:sp>
          <p:nvSpPr>
            <p:cNvPr id="51" name="Rectangle 50">
              <a:extLst>
                <a:ext uri="{FF2B5EF4-FFF2-40B4-BE49-F238E27FC236}">
                  <a16:creationId xmlns:a16="http://schemas.microsoft.com/office/drawing/2014/main" id="{B38B1A80-A99E-E79B-517D-4229E7378C0E}"/>
                </a:ext>
              </a:extLst>
            </p:cNvPr>
            <p:cNvSpPr/>
            <p:nvPr/>
          </p:nvSpPr>
          <p:spPr bwMode="auto">
            <a:xfrm>
              <a:off x="480060" y="1409700"/>
              <a:ext cx="7381405" cy="4739640"/>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2A4896A5-A8CB-4746-3F53-0F99C5BBD6E1}"/>
                </a:ext>
              </a:extLst>
            </p:cNvPr>
            <p:cNvSpPr txBox="1"/>
            <p:nvPr/>
          </p:nvSpPr>
          <p:spPr>
            <a:xfrm>
              <a:off x="591902" y="1684407"/>
              <a:ext cx="7157720" cy="558659"/>
            </a:xfrm>
            <a:prstGeom prst="rect">
              <a:avLst/>
            </a:prstGeom>
            <a:solidFill>
              <a:schemeClr val="accent2"/>
            </a:solidFill>
            <a:ln w="12700">
              <a:solidFill>
                <a:schemeClr val="accent2"/>
              </a:solidFill>
            </a:ln>
          </p:spPr>
          <p:txBody>
            <a:bodyPr wrap="square" lIns="0" tIns="0" rIns="0" bIns="0" rtlCol="0">
              <a:spAutoFit/>
            </a:bodyPr>
            <a:lstStyle/>
            <a:p>
              <a:pPr algn="ctr"/>
              <a:r>
                <a:rPr lang="en-US" sz="2400" b="1" dirty="0">
                  <a:solidFill>
                    <a:schemeClr val="bg1"/>
                  </a:solidFill>
                </a:rPr>
                <a:t>Composite</a:t>
              </a:r>
              <a:r>
                <a:rPr lang="en-US" sz="2400" dirty="0">
                  <a:solidFill>
                    <a:schemeClr val="bg1"/>
                  </a:solidFill>
                </a:rPr>
                <a:t> combines Import and DirectQuery.</a:t>
              </a:r>
            </a:p>
          </p:txBody>
        </p:sp>
      </p:grpSp>
    </p:spTree>
    <p:extLst>
      <p:ext uri="{BB962C8B-B14F-4D97-AF65-F5344CB8AC3E}">
        <p14:creationId xmlns:p14="http://schemas.microsoft.com/office/powerpoint/2010/main" val="397756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DB1F083-11E1-1D22-1BC5-CC5422F34D58}"/>
              </a:ext>
            </a:extLst>
          </p:cNvPr>
          <p:cNvSpPr>
            <a:spLocks noGrp="1"/>
          </p:cNvSpPr>
          <p:nvPr>
            <p:ph type="title"/>
          </p:nvPr>
        </p:nvSpPr>
        <p:spPr>
          <a:xfrm>
            <a:off x="588262" y="585216"/>
            <a:ext cx="5652201" cy="492443"/>
          </a:xfrm>
        </p:spPr>
        <p:txBody>
          <a:bodyPr wrap="square" anchor="t">
            <a:noAutofit/>
          </a:bodyPr>
          <a:lstStyle/>
          <a:p>
            <a:pPr>
              <a:lnSpc>
                <a:spcPct val="90000"/>
              </a:lnSpc>
            </a:pPr>
            <a:r>
              <a:rPr lang="en-US" dirty="0"/>
              <a:t>Implement data modeling best practices</a:t>
            </a:r>
          </a:p>
        </p:txBody>
      </p:sp>
      <p:sp>
        <p:nvSpPr>
          <p:cNvPr id="21" name="Text Placeholder 3">
            <a:extLst>
              <a:ext uri="{FF2B5EF4-FFF2-40B4-BE49-F238E27FC236}">
                <a16:creationId xmlns:a16="http://schemas.microsoft.com/office/drawing/2014/main" id="{0EEBC9B9-EDE2-2FBA-A8C3-D10C9CA5B0EB}"/>
              </a:ext>
            </a:extLst>
          </p:cNvPr>
          <p:cNvSpPr>
            <a:spLocks noGrp="1"/>
          </p:cNvSpPr>
          <p:nvPr>
            <p:ph type="body" sz="quarter" idx="16"/>
          </p:nvPr>
        </p:nvSpPr>
        <p:spPr>
          <a:xfrm>
            <a:off x="586389" y="1733749"/>
            <a:ext cx="5654573" cy="307777"/>
          </a:xfrm>
        </p:spPr>
        <p:txBody>
          <a:bodyPr/>
          <a:lstStyle/>
          <a:p>
            <a:r>
              <a:rPr lang="en-US" sz="2000" dirty="0"/>
              <a:t>Prepare data upstream as much as possible.</a:t>
            </a:r>
          </a:p>
        </p:txBody>
      </p:sp>
      <p:sp>
        <p:nvSpPr>
          <p:cNvPr id="15" name="Text Placeholder 14">
            <a:extLst>
              <a:ext uri="{FF2B5EF4-FFF2-40B4-BE49-F238E27FC236}">
                <a16:creationId xmlns:a16="http://schemas.microsoft.com/office/drawing/2014/main" id="{A823F546-D415-27E7-5CE5-8781E8069C50}"/>
              </a:ext>
            </a:extLst>
          </p:cNvPr>
          <p:cNvSpPr>
            <a:spLocks noGrp="1"/>
          </p:cNvSpPr>
          <p:nvPr>
            <p:ph type="body" sz="quarter" idx="15"/>
          </p:nvPr>
        </p:nvSpPr>
        <p:spPr>
          <a:xfrm>
            <a:off x="586389" y="2360088"/>
            <a:ext cx="5652201" cy="3840687"/>
          </a:xfrm>
        </p:spPr>
        <p:txBody>
          <a:bodyPr wrap="square">
            <a:normAutofit/>
          </a:bodyPr>
          <a:lstStyle/>
          <a:p>
            <a:pPr marL="400050" indent="-285750">
              <a:spcBef>
                <a:spcPts val="0"/>
              </a:spcBef>
              <a:spcAft>
                <a:spcPts val="1200"/>
              </a:spcAft>
            </a:pPr>
            <a:r>
              <a:rPr lang="en-US" sz="2000" dirty="0"/>
              <a:t>Connect to views instead of tables when working with relational databases.</a:t>
            </a:r>
          </a:p>
          <a:p>
            <a:pPr marL="400050" indent="-285750">
              <a:spcBef>
                <a:spcPts val="0"/>
              </a:spcBef>
              <a:spcAft>
                <a:spcPts val="1200"/>
              </a:spcAft>
            </a:pPr>
            <a:r>
              <a:rPr lang="en-US" sz="2000" dirty="0"/>
              <a:t>Include necessary tables, rows, and columns only.</a:t>
            </a:r>
          </a:p>
          <a:p>
            <a:pPr marL="400050" indent="-285750">
              <a:spcBef>
                <a:spcPts val="0"/>
              </a:spcBef>
              <a:spcAft>
                <a:spcPts val="1200"/>
              </a:spcAft>
            </a:pPr>
            <a:r>
              <a:rPr lang="en-US" sz="2000" dirty="0"/>
              <a:t>Use Incremental refresh and partitioning to avoid loading unnecessary data.</a:t>
            </a:r>
          </a:p>
          <a:p>
            <a:pPr marL="400050" indent="-285750">
              <a:spcBef>
                <a:spcPts val="0"/>
              </a:spcBef>
              <a:spcAft>
                <a:spcPts val="1200"/>
              </a:spcAft>
            </a:pPr>
            <a:r>
              <a:rPr lang="en-US" sz="2000" dirty="0"/>
              <a:t>Use appropriate data types, such as integer for ID columns instead of string.</a:t>
            </a:r>
          </a:p>
          <a:p>
            <a:pPr marL="400050" indent="-285750">
              <a:spcBef>
                <a:spcPts val="0"/>
              </a:spcBef>
              <a:spcAft>
                <a:spcPts val="1200"/>
              </a:spcAft>
            </a:pPr>
            <a:r>
              <a:rPr lang="en-US" sz="2000" dirty="0"/>
              <a:t>Ensure query folding, which reduces the work done within the Power BI engine.</a:t>
            </a:r>
          </a:p>
        </p:txBody>
      </p:sp>
      <p:pic>
        <p:nvPicPr>
          <p:cNvPr id="16" name="Graphic 15" descr="Example data model with tables connected by relationships.">
            <a:extLst>
              <a:ext uri="{FF2B5EF4-FFF2-40B4-BE49-F238E27FC236}">
                <a16:creationId xmlns:a16="http://schemas.microsoft.com/office/drawing/2014/main" id="{D92BA751-6492-3AB6-8D88-E86CA2A6D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5414" y="2041526"/>
            <a:ext cx="3145947" cy="3311524"/>
          </a:xfrm>
          <a:prstGeom prst="rect">
            <a:avLst/>
          </a:prstGeom>
          <a:ln>
            <a:noFill/>
          </a:ln>
        </p:spPr>
      </p:pic>
    </p:spTree>
    <p:extLst>
      <p:ext uri="{BB962C8B-B14F-4D97-AF65-F5344CB8AC3E}">
        <p14:creationId xmlns:p14="http://schemas.microsoft.com/office/powerpoint/2010/main" val="23339125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A4C4D9A-C8DC-9383-AFA7-7F5D961193DE}"/>
              </a:ext>
            </a:extLst>
          </p:cNvPr>
          <p:cNvSpPr>
            <a:spLocks noGrp="1"/>
          </p:cNvSpPr>
          <p:nvPr>
            <p:ph type="title"/>
          </p:nvPr>
        </p:nvSpPr>
        <p:spPr/>
        <p:txBody>
          <a:bodyPr/>
          <a:lstStyle/>
          <a:p>
            <a:r>
              <a:rPr lang="en-US" dirty="0"/>
              <a:t>Enable large semantic model storage format</a:t>
            </a:r>
          </a:p>
        </p:txBody>
      </p:sp>
      <p:sp>
        <p:nvSpPr>
          <p:cNvPr id="11" name="Text Placeholder 10">
            <a:extLst>
              <a:ext uri="{FF2B5EF4-FFF2-40B4-BE49-F238E27FC236}">
                <a16:creationId xmlns:a16="http://schemas.microsoft.com/office/drawing/2014/main" id="{06705AB2-3B9A-24F6-FB5C-CCE5857B2308}"/>
              </a:ext>
            </a:extLst>
          </p:cNvPr>
          <p:cNvSpPr>
            <a:spLocks noGrp="1"/>
          </p:cNvSpPr>
          <p:nvPr>
            <p:ph type="body" sz="quarter" idx="15"/>
          </p:nvPr>
        </p:nvSpPr>
        <p:spPr>
          <a:xfrm>
            <a:off x="586389" y="1479666"/>
            <a:ext cx="10818673" cy="1231106"/>
          </a:xfrm>
        </p:spPr>
        <p:txBody>
          <a:bodyPr/>
          <a:lstStyle/>
          <a:p>
            <a:pPr marL="342900" indent="-228600">
              <a:spcBef>
                <a:spcPts val="0"/>
              </a:spcBef>
              <a:spcAft>
                <a:spcPts val="1200"/>
              </a:spcAft>
            </a:pPr>
            <a:r>
              <a:rPr lang="en-US" sz="2000" dirty="0"/>
              <a:t>Allows models to grow beyond the default 10-GB limit.</a:t>
            </a:r>
          </a:p>
          <a:p>
            <a:pPr marL="342900" indent="-228600">
              <a:spcBef>
                <a:spcPts val="0"/>
              </a:spcBef>
              <a:spcAft>
                <a:spcPts val="1200"/>
              </a:spcAft>
            </a:pPr>
            <a:r>
              <a:rPr lang="en-US" sz="2000" dirty="0"/>
              <a:t>Semantic model sizes limited only by the capacity size or a maximum size set by the admin.</a:t>
            </a:r>
          </a:p>
          <a:p>
            <a:pPr marL="342900" indent="-228600">
              <a:spcBef>
                <a:spcPts val="0"/>
              </a:spcBef>
              <a:spcAft>
                <a:spcPts val="1200"/>
              </a:spcAft>
            </a:pPr>
            <a:r>
              <a:rPr lang="en-US" sz="2000" dirty="0"/>
              <a:t>Requires Fabric or Premium capacity.</a:t>
            </a:r>
          </a:p>
        </p:txBody>
      </p:sp>
      <p:pic>
        <p:nvPicPr>
          <p:cNvPr id="5" name="Picture 4" descr="Screenshot of the large semantic model storage format setting.">
            <a:extLst>
              <a:ext uri="{FF2B5EF4-FFF2-40B4-BE49-F238E27FC236}">
                <a16:creationId xmlns:a16="http://schemas.microsoft.com/office/drawing/2014/main" id="{7FA06B9B-C503-7637-60C9-8A1FBC641A7A}"/>
              </a:ext>
            </a:extLst>
          </p:cNvPr>
          <p:cNvPicPr>
            <a:picLocks noChangeAspect="1"/>
          </p:cNvPicPr>
          <p:nvPr/>
        </p:nvPicPr>
        <p:blipFill>
          <a:blip r:embed="rId3">
            <a:extLst>
              <a:ext uri="{28A0092B-C50C-407E-A947-70E740481C1C}">
                <a14:useLocalDpi xmlns:a14="http://schemas.microsoft.com/office/drawing/2010/main" val="0"/>
              </a:ext>
            </a:extLst>
          </a:blip>
          <a:srcRect t="-156" b="-275"/>
          <a:stretch/>
        </p:blipFill>
        <p:spPr>
          <a:xfrm>
            <a:off x="2194559" y="3502655"/>
            <a:ext cx="7377084" cy="1579417"/>
          </a:xfrm>
          <a:prstGeom prst="rect">
            <a:avLst/>
          </a:prstGeom>
          <a:ln>
            <a:solidFill>
              <a:schemeClr val="tx1"/>
            </a:solidFill>
          </a:ln>
        </p:spPr>
      </p:pic>
    </p:spTree>
    <p:extLst>
      <p:ext uri="{BB962C8B-B14F-4D97-AF65-F5344CB8AC3E}">
        <p14:creationId xmlns:p14="http://schemas.microsoft.com/office/powerpoint/2010/main" val="37996708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0D4E-CBD4-EB2D-AD84-13B56D23B15F}"/>
              </a:ext>
            </a:extLst>
          </p:cNvPr>
          <p:cNvSpPr>
            <a:spLocks noGrp="1"/>
          </p:cNvSpPr>
          <p:nvPr>
            <p:ph type="title"/>
          </p:nvPr>
        </p:nvSpPr>
        <p:spPr>
          <a:xfrm>
            <a:off x="588262" y="585216"/>
            <a:ext cx="11044938" cy="492443"/>
          </a:xfrm>
        </p:spPr>
        <p:txBody>
          <a:bodyPr wrap="square" anchor="t">
            <a:normAutofit/>
          </a:bodyPr>
          <a:lstStyle/>
          <a:p>
            <a:r>
              <a:rPr lang="en-US" dirty="0"/>
              <a:t>Incremental refresh and partitioning</a:t>
            </a:r>
          </a:p>
        </p:txBody>
      </p:sp>
      <p:pic>
        <p:nvPicPr>
          <p:cNvPr id="17" name="Picture 4" descr="Screenshot of hybrid table featuring import and DirectQuery storage in one table.">
            <a:extLst>
              <a:ext uri="{FF2B5EF4-FFF2-40B4-BE49-F238E27FC236}">
                <a16:creationId xmlns:a16="http://schemas.microsoft.com/office/drawing/2014/main" id="{0283C07B-106D-9EB6-C16B-07AC9BDD22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36413" y="1594155"/>
            <a:ext cx="6069198" cy="4430720"/>
          </a:xfrm>
          <a:prstGeom prst="rect">
            <a:avLst/>
          </a:prstGeom>
          <a:noFill/>
          <a:ln>
            <a:solidFill>
              <a:schemeClr val="tx1"/>
            </a:solidFill>
          </a:ln>
        </p:spPr>
      </p:pic>
      <p:sp>
        <p:nvSpPr>
          <p:cNvPr id="20" name="Text Placeholder 19">
            <a:extLst>
              <a:ext uri="{FF2B5EF4-FFF2-40B4-BE49-F238E27FC236}">
                <a16:creationId xmlns:a16="http://schemas.microsoft.com/office/drawing/2014/main" id="{8607C2C1-1127-17DB-9214-347ED2A6C073}"/>
              </a:ext>
            </a:extLst>
          </p:cNvPr>
          <p:cNvSpPr>
            <a:spLocks noGrp="1"/>
          </p:cNvSpPr>
          <p:nvPr>
            <p:ph type="body" sz="quarter" idx="15"/>
          </p:nvPr>
        </p:nvSpPr>
        <p:spPr>
          <a:xfrm>
            <a:off x="584200" y="1594156"/>
            <a:ext cx="4616450" cy="4013406"/>
          </a:xfrm>
        </p:spPr>
        <p:txBody>
          <a:bodyPr/>
          <a:lstStyle/>
          <a:p>
            <a:r>
              <a:rPr lang="en-US" sz="2400" dirty="0"/>
              <a:t>Incremental refresh</a:t>
            </a:r>
          </a:p>
          <a:p>
            <a:pPr lvl="1"/>
            <a:r>
              <a:rPr lang="en-US" sz="2000" dirty="0"/>
              <a:t>Configure parameters in Power Query</a:t>
            </a:r>
          </a:p>
          <a:p>
            <a:pPr lvl="1"/>
            <a:r>
              <a:rPr lang="en-US" sz="2000" dirty="0"/>
              <a:t>Configure refresh policy</a:t>
            </a:r>
          </a:p>
          <a:p>
            <a:pPr lvl="1"/>
            <a:r>
              <a:rPr lang="en-US" sz="2000" dirty="0"/>
              <a:t>Data refreshes changes based on parameters</a:t>
            </a:r>
          </a:p>
          <a:p>
            <a:pPr lvl="1"/>
            <a:endParaRPr lang="en-US" sz="2000" dirty="0"/>
          </a:p>
          <a:p>
            <a:r>
              <a:rPr lang="en-US" sz="2400" dirty="0"/>
              <a:t>Partitioning</a:t>
            </a:r>
          </a:p>
          <a:p>
            <a:pPr lvl="1"/>
            <a:r>
              <a:rPr lang="en-US" sz="2000" dirty="0"/>
              <a:t>Divide table into smaller segments</a:t>
            </a:r>
          </a:p>
          <a:p>
            <a:pPr lvl="1"/>
            <a:r>
              <a:rPr lang="en-US" sz="2000" dirty="0"/>
              <a:t>Refresh on demand</a:t>
            </a:r>
          </a:p>
          <a:p>
            <a:pPr lvl="1"/>
            <a:r>
              <a:rPr lang="en-US" sz="2000" dirty="0"/>
              <a:t>Configure via tools like SSMS or Tabular Editor</a:t>
            </a:r>
          </a:p>
        </p:txBody>
      </p:sp>
      <p:sp>
        <p:nvSpPr>
          <p:cNvPr id="24" name="Rectangle 23">
            <a:extLst>
              <a:ext uri="{FF2B5EF4-FFF2-40B4-BE49-F238E27FC236}">
                <a16:creationId xmlns:a16="http://schemas.microsoft.com/office/drawing/2014/main" id="{A60F6FCD-C1D5-03C4-D949-F965036C16C6}"/>
              </a:ext>
            </a:extLst>
          </p:cNvPr>
          <p:cNvSpPr/>
          <p:nvPr/>
        </p:nvSpPr>
        <p:spPr bwMode="auto">
          <a:xfrm>
            <a:off x="9784080" y="1181100"/>
            <a:ext cx="2080260" cy="685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chemeClr val="bg2"/>
                </a:solidFill>
                <a:ea typeface="Segoe UI" pitchFamily="34" charset="0"/>
                <a:cs typeface="Segoe UI" pitchFamily="34" charset="0"/>
              </a:rPr>
              <a:t>Hybrid table</a:t>
            </a:r>
          </a:p>
        </p:txBody>
      </p:sp>
    </p:spTree>
    <p:extLst>
      <p:ext uri="{BB962C8B-B14F-4D97-AF65-F5344CB8AC3E}">
        <p14:creationId xmlns:p14="http://schemas.microsoft.com/office/powerpoint/2010/main" val="84786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E39847-0961-020F-1662-27602E0C59B4}"/>
              </a:ext>
            </a:extLst>
          </p:cNvPr>
          <p:cNvSpPr>
            <a:spLocks noGrp="1"/>
          </p:cNvSpPr>
          <p:nvPr>
            <p:ph type="title"/>
          </p:nvPr>
        </p:nvSpPr>
        <p:spPr/>
        <p:txBody>
          <a:bodyPr/>
          <a:lstStyle/>
          <a:p>
            <a:r>
              <a:rPr lang="en-US" dirty="0"/>
              <a:t>Additional storage mode configurations</a:t>
            </a:r>
          </a:p>
        </p:txBody>
      </p:sp>
      <p:sp>
        <p:nvSpPr>
          <p:cNvPr id="16" name="Text Placeholder 15">
            <a:extLst>
              <a:ext uri="{FF2B5EF4-FFF2-40B4-BE49-F238E27FC236}">
                <a16:creationId xmlns:a16="http://schemas.microsoft.com/office/drawing/2014/main" id="{B7E2B3C8-93BE-93ED-B51A-D0C98B2FE762}"/>
              </a:ext>
            </a:extLst>
          </p:cNvPr>
          <p:cNvSpPr>
            <a:spLocks noGrp="1"/>
          </p:cNvSpPr>
          <p:nvPr>
            <p:ph type="body" sz="quarter" idx="15"/>
          </p:nvPr>
        </p:nvSpPr>
        <p:spPr>
          <a:xfrm>
            <a:off x="588261" y="1591310"/>
            <a:ext cx="1679434" cy="338554"/>
          </a:xfrm>
        </p:spPr>
        <p:txBody>
          <a:bodyPr wrap="square">
            <a:spAutoFit/>
          </a:bodyPr>
          <a:lstStyle/>
          <a:p>
            <a:pPr marL="0" indent="0">
              <a:buNone/>
            </a:pPr>
            <a:r>
              <a:rPr lang="en-US" sz="2200" dirty="0"/>
              <a:t>Aggregations</a:t>
            </a:r>
          </a:p>
        </p:txBody>
      </p:sp>
      <p:pic>
        <p:nvPicPr>
          <p:cNvPr id="9" name="Picture 8" descr="Screenshot of manage aggregations in Power BI desktop.">
            <a:extLst>
              <a:ext uri="{FF2B5EF4-FFF2-40B4-BE49-F238E27FC236}">
                <a16:creationId xmlns:a16="http://schemas.microsoft.com/office/drawing/2014/main" id="{FD3BB8F1-B14D-8768-908D-53C2288D98A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88261" y="2223006"/>
            <a:ext cx="5678427" cy="3670973"/>
          </a:xfrm>
          <a:prstGeom prst="rect">
            <a:avLst/>
          </a:prstGeom>
          <a:solidFill>
            <a:schemeClr val="accent2"/>
          </a:solidFill>
          <a:ln w="9525">
            <a:solidFill>
              <a:schemeClr val="tx1"/>
            </a:solidFill>
          </a:ln>
        </p:spPr>
      </p:pic>
      <p:sp>
        <p:nvSpPr>
          <p:cNvPr id="17" name="Text Placeholder 16">
            <a:extLst>
              <a:ext uri="{FF2B5EF4-FFF2-40B4-BE49-F238E27FC236}">
                <a16:creationId xmlns:a16="http://schemas.microsoft.com/office/drawing/2014/main" id="{DAC05A03-1C5E-9719-DDDD-B601F4F642DE}"/>
              </a:ext>
            </a:extLst>
          </p:cNvPr>
          <p:cNvSpPr>
            <a:spLocks noGrp="1"/>
          </p:cNvSpPr>
          <p:nvPr>
            <p:ph type="body" sz="quarter" idx="16"/>
          </p:nvPr>
        </p:nvSpPr>
        <p:spPr>
          <a:xfrm>
            <a:off x="7007505" y="1597660"/>
            <a:ext cx="2383088" cy="338554"/>
          </a:xfrm>
        </p:spPr>
        <p:txBody>
          <a:bodyPr wrap="square">
            <a:spAutoFit/>
          </a:bodyPr>
          <a:lstStyle/>
          <a:p>
            <a:pPr marL="0" indent="0">
              <a:buNone/>
            </a:pPr>
            <a:r>
              <a:rPr lang="en-US" sz="2200" dirty="0"/>
              <a:t>Dual storage mode</a:t>
            </a:r>
          </a:p>
        </p:txBody>
      </p:sp>
      <p:pic>
        <p:nvPicPr>
          <p:cNvPr id="14" name="Picture 2" descr="Screenshot of manage storage mode in Power BI desktop.">
            <a:extLst>
              <a:ext uri="{FF2B5EF4-FFF2-40B4-BE49-F238E27FC236}">
                <a16:creationId xmlns:a16="http://schemas.microsoft.com/office/drawing/2014/main" id="{1F76FE66-5CE1-016E-ADF6-5E6C1A593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7505" y="2223005"/>
            <a:ext cx="4470599" cy="3670973"/>
          </a:xfrm>
          <a:prstGeom prst="rect">
            <a:avLst/>
          </a:prstGeom>
          <a:solidFill>
            <a:schemeClr val="accent2"/>
          </a:solidFill>
          <a:ln w="9525">
            <a:solidFill>
              <a:schemeClr val="tx1"/>
            </a:solidFill>
          </a:ln>
        </p:spPr>
      </p:pic>
    </p:spTree>
    <p:extLst>
      <p:ext uri="{BB962C8B-B14F-4D97-AF65-F5344CB8AC3E}">
        <p14:creationId xmlns:p14="http://schemas.microsoft.com/office/powerpoint/2010/main" val="3132031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5CAED-7FE5-A3D0-689E-5C26752260C0}"/>
              </a:ext>
            </a:extLst>
          </p:cNvPr>
          <p:cNvSpPr>
            <a:spLocks noGrp="1"/>
          </p:cNvSpPr>
          <p:nvPr>
            <p:ph type="title"/>
          </p:nvPr>
        </p:nvSpPr>
        <p:spPr>
          <a:xfrm>
            <a:off x="588262" y="3182779"/>
            <a:ext cx="11011600" cy="492443"/>
          </a:xfrm>
        </p:spPr>
        <p:txBody>
          <a:bodyPr/>
          <a:lstStyle/>
          <a:p>
            <a:r>
              <a:rPr lang="en-US" dirty="0"/>
              <a:t>Work with relationships</a:t>
            </a:r>
          </a:p>
        </p:txBody>
      </p:sp>
    </p:spTree>
    <p:extLst>
      <p:ext uri="{BB962C8B-B14F-4D97-AF65-F5344CB8AC3E}">
        <p14:creationId xmlns:p14="http://schemas.microsoft.com/office/powerpoint/2010/main" val="23506108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4484-9454-C397-C039-599F25BAAF0E}"/>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E88849B5-D70F-5758-367A-0CB437E3E217}"/>
              </a:ext>
            </a:extLst>
          </p:cNvPr>
          <p:cNvSpPr>
            <a:spLocks noGrp="1"/>
          </p:cNvSpPr>
          <p:nvPr>
            <p:ph type="title" hasCustomPrompt="1"/>
          </p:nvPr>
        </p:nvSpPr>
        <p:spPr>
          <a:xfrm>
            <a:off x="588263" y="2934970"/>
            <a:ext cx="3182027" cy="984885"/>
          </a:xfrm>
        </p:spPr>
        <p:txBody>
          <a:bodyPr anchor="ctr"/>
          <a:lstStyle>
            <a:lvl1pPr>
              <a:defRPr>
                <a:solidFill>
                  <a:srgbClr val="2A446F"/>
                </a:solidFill>
              </a:defRPr>
            </a:lvl1pPr>
          </a:lstStyle>
          <a:p>
            <a:r>
              <a:rPr lang="en-US" dirty="0">
                <a:solidFill>
                  <a:schemeClr val="tx1"/>
                </a:solidFill>
              </a:rPr>
              <a:t>Learning objectives</a:t>
            </a:r>
          </a:p>
        </p:txBody>
      </p:sp>
      <p:sp>
        <p:nvSpPr>
          <p:cNvPr id="3" name="Subtitle">
            <a:extLst>
              <a:ext uri="{FF2B5EF4-FFF2-40B4-BE49-F238E27FC236}">
                <a16:creationId xmlns:a16="http://schemas.microsoft.com/office/drawing/2014/main" id="{0EAF19C8-C0DC-FE26-D4A6-7F5E984285A7}"/>
              </a:ext>
            </a:extLst>
          </p:cNvPr>
          <p:cNvSpPr>
            <a:spLocks noGrp="1"/>
          </p:cNvSpPr>
          <p:nvPr>
            <p:ph type="body" sz="quarter" idx="11" hasCustomPrompt="1"/>
          </p:nvPr>
        </p:nvSpPr>
        <p:spPr>
          <a:xfrm>
            <a:off x="4941888" y="2430219"/>
            <a:ext cx="6667500" cy="1994392"/>
          </a:xfrm>
        </p:spPr>
        <p:txBody>
          <a:bodyPr anchor="ctr"/>
          <a:lstStyle>
            <a:lvl1pPr marL="231775" indent="-231775">
              <a:spcAft>
                <a:spcPts val="600"/>
              </a:spcAft>
              <a:buFont typeface="Wingdings" panose="05000000000000000000" pitchFamily="2" charset="2"/>
              <a:buChar char=""/>
              <a:defRPr sz="1800"/>
            </a:lvl1pPr>
          </a:lstStyle>
          <a:p>
            <a:pPr lvl="1"/>
            <a:r>
              <a:rPr lang="en-US" sz="2400" dirty="0"/>
              <a:t>Understand implicit and explicit measures.</a:t>
            </a:r>
          </a:p>
          <a:p>
            <a:pPr lvl="1"/>
            <a:r>
              <a:rPr lang="en-US" sz="2400" dirty="0"/>
              <a:t>Create measures, calculated columns, and calculated tables.</a:t>
            </a:r>
          </a:p>
          <a:p>
            <a:pPr lvl="1"/>
            <a:r>
              <a:rPr lang="en-US" sz="2400" dirty="0"/>
              <a:t>Identify when to use a measure or calculated column.</a:t>
            </a:r>
          </a:p>
        </p:txBody>
      </p:sp>
    </p:spTree>
    <p:extLst>
      <p:ext uri="{BB962C8B-B14F-4D97-AF65-F5344CB8AC3E}">
        <p14:creationId xmlns:p14="http://schemas.microsoft.com/office/powerpoint/2010/main" val="20267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23FBE8-E1C4-5177-A7EE-764C093696FE}"/>
              </a:ext>
            </a:extLst>
          </p:cNvPr>
          <p:cNvSpPr>
            <a:spLocks noGrp="1"/>
          </p:cNvSpPr>
          <p:nvPr>
            <p:ph type="title"/>
          </p:nvPr>
        </p:nvSpPr>
        <p:spPr>
          <a:xfrm>
            <a:off x="588262" y="585216"/>
            <a:ext cx="11044938" cy="492443"/>
          </a:xfrm>
        </p:spPr>
        <p:txBody>
          <a:bodyPr wrap="square" anchor="t">
            <a:normAutofit/>
          </a:bodyPr>
          <a:lstStyle/>
          <a:p>
            <a:r>
              <a:rPr lang="en-US" dirty="0"/>
              <a:t>Apply star schema design principles</a:t>
            </a:r>
          </a:p>
        </p:txBody>
      </p:sp>
      <p:sp>
        <p:nvSpPr>
          <p:cNvPr id="14" name="Text Placeholder 4">
            <a:extLst>
              <a:ext uri="{FF2B5EF4-FFF2-40B4-BE49-F238E27FC236}">
                <a16:creationId xmlns:a16="http://schemas.microsoft.com/office/drawing/2014/main" id="{90583D89-44EE-8208-8DAE-8BEE95864A05}"/>
              </a:ext>
            </a:extLst>
          </p:cNvPr>
          <p:cNvSpPr>
            <a:spLocks noGrp="1"/>
          </p:cNvSpPr>
          <p:nvPr>
            <p:ph type="body" sz="quarter" idx="15"/>
          </p:nvPr>
        </p:nvSpPr>
        <p:spPr>
          <a:xfrm>
            <a:off x="586389" y="1581150"/>
            <a:ext cx="3680811" cy="3016210"/>
          </a:xfrm>
        </p:spPr>
        <p:txBody>
          <a:bodyPr/>
          <a:lstStyle/>
          <a:p>
            <a:r>
              <a:rPr lang="en-US" sz="2000" dirty="0"/>
              <a:t>Fact table connected to dimension tables with relationships.</a:t>
            </a:r>
          </a:p>
          <a:p>
            <a:endParaRPr lang="en-US" sz="2000" dirty="0"/>
          </a:p>
          <a:p>
            <a:r>
              <a:rPr lang="en-US" sz="2000" dirty="0"/>
              <a:t>Dimension tables change less frequently.</a:t>
            </a:r>
          </a:p>
          <a:p>
            <a:endParaRPr lang="en-US" sz="2000" dirty="0"/>
          </a:p>
          <a:p>
            <a:r>
              <a:rPr lang="en-US" sz="2000" dirty="0"/>
              <a:t>Also known as dimensional modeling.</a:t>
            </a:r>
          </a:p>
        </p:txBody>
      </p:sp>
      <p:pic>
        <p:nvPicPr>
          <p:cNvPr id="7" name="Picture 6" descr="Diagram of a star with a fact table in the center and dimension tables at each point to represent the star schema design">
            <a:extLst>
              <a:ext uri="{FF2B5EF4-FFF2-40B4-BE49-F238E27FC236}">
                <a16:creationId xmlns:a16="http://schemas.microsoft.com/office/drawing/2014/main" id="{D3594D2A-1AF2-E662-33A4-B1A9E0042E5D}"/>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4585982" y="1581150"/>
            <a:ext cx="6491897" cy="4430720"/>
          </a:xfrm>
          <a:prstGeom prst="rect">
            <a:avLst/>
          </a:prstGeom>
          <a:noFill/>
          <a:ln>
            <a:noFill/>
          </a:ln>
        </p:spPr>
      </p:pic>
    </p:spTree>
    <p:extLst>
      <p:ext uri="{BB962C8B-B14F-4D97-AF65-F5344CB8AC3E}">
        <p14:creationId xmlns:p14="http://schemas.microsoft.com/office/powerpoint/2010/main" val="14681095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79041-EC10-C642-FB4C-5E51C84AD23E}"/>
              </a:ext>
            </a:extLst>
          </p:cNvPr>
          <p:cNvSpPr>
            <a:spLocks noGrp="1"/>
          </p:cNvSpPr>
          <p:nvPr>
            <p:ph type="title"/>
          </p:nvPr>
        </p:nvSpPr>
        <p:spPr>
          <a:xfrm>
            <a:off x="588261" y="585216"/>
            <a:ext cx="11011601" cy="492443"/>
          </a:xfrm>
        </p:spPr>
        <p:txBody>
          <a:bodyPr/>
          <a:lstStyle/>
          <a:p>
            <a:r>
              <a:rPr lang="en-US" dirty="0"/>
              <a:t>Understand model relationships</a:t>
            </a:r>
          </a:p>
        </p:txBody>
      </p:sp>
      <p:pic>
        <p:nvPicPr>
          <p:cNvPr id="6" name="Picture 5" descr="Animated diagram of a data model with four tables: category, product, year, and sales.">
            <a:extLst>
              <a:ext uri="{FF2B5EF4-FFF2-40B4-BE49-F238E27FC236}">
                <a16:creationId xmlns:a16="http://schemas.microsoft.com/office/drawing/2014/main" id="{525C47D6-BC30-4438-13AD-330D0A4BD0DF}"/>
              </a:ext>
            </a:extLst>
          </p:cNvPr>
          <p:cNvPicPr>
            <a:picLocks/>
          </p:cNvPicPr>
          <p:nvPr/>
        </p:nvPicPr>
        <p:blipFill rotWithShape="1">
          <a:blip r:embed="rId3">
            <a:extLst>
              <a:ext uri="{28A0092B-C50C-407E-A947-70E740481C1C}">
                <a14:useLocalDpi xmlns:a14="http://schemas.microsoft.com/office/drawing/2010/main" val="0"/>
              </a:ext>
            </a:extLst>
          </a:blip>
          <a:srcRect l="-12435" t="-236" r="-12435" b="-236"/>
          <a:stretch/>
        </p:blipFill>
        <p:spPr>
          <a:xfrm>
            <a:off x="588261" y="1289050"/>
            <a:ext cx="11011601" cy="4983734"/>
          </a:xfrm>
          <a:prstGeom prst="rect">
            <a:avLst/>
          </a:prstGeom>
          <a:ln w="38100">
            <a:noFill/>
          </a:ln>
        </p:spPr>
      </p:pic>
    </p:spTree>
    <p:extLst>
      <p:ext uri="{BB962C8B-B14F-4D97-AF65-F5344CB8AC3E}">
        <p14:creationId xmlns:p14="http://schemas.microsoft.com/office/powerpoint/2010/main" val="16208437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4224117-4141-753C-EB16-6E8BE67A56D0}"/>
              </a:ext>
            </a:extLst>
          </p:cNvPr>
          <p:cNvSpPr>
            <a:spLocks noGrp="1"/>
          </p:cNvSpPr>
          <p:nvPr>
            <p:ph type="title"/>
          </p:nvPr>
        </p:nvSpPr>
        <p:spPr/>
        <p:txBody>
          <a:bodyPr/>
          <a:lstStyle/>
          <a:p>
            <a:r>
              <a:rPr lang="en-US" dirty="0"/>
              <a:t>Set up relationships</a:t>
            </a:r>
          </a:p>
        </p:txBody>
      </p:sp>
      <p:sp>
        <p:nvSpPr>
          <p:cNvPr id="20" name="Text Placeholder 19">
            <a:extLst>
              <a:ext uri="{FF2B5EF4-FFF2-40B4-BE49-F238E27FC236}">
                <a16:creationId xmlns:a16="http://schemas.microsoft.com/office/drawing/2014/main" id="{BE488329-9337-BCCB-FA71-4FF5B41BAE40}"/>
              </a:ext>
            </a:extLst>
          </p:cNvPr>
          <p:cNvSpPr>
            <a:spLocks noGrp="1"/>
          </p:cNvSpPr>
          <p:nvPr>
            <p:ph type="body" sz="quarter" idx="17"/>
          </p:nvPr>
        </p:nvSpPr>
        <p:spPr>
          <a:xfrm>
            <a:off x="584200" y="1594155"/>
            <a:ext cx="5364224" cy="677108"/>
          </a:xfrm>
        </p:spPr>
        <p:txBody>
          <a:bodyPr/>
          <a:lstStyle/>
          <a:p>
            <a:r>
              <a:rPr lang="en-US" dirty="0">
                <a:latin typeface="+mn-lt"/>
              </a:rPr>
              <a:t>Set relationship cardinality and cross-filter direction</a:t>
            </a:r>
          </a:p>
        </p:txBody>
      </p:sp>
      <p:graphicFrame>
        <p:nvGraphicFramePr>
          <p:cNvPr id="21" name="Table 8">
            <a:extLst>
              <a:ext uri="{FF2B5EF4-FFF2-40B4-BE49-F238E27FC236}">
                <a16:creationId xmlns:a16="http://schemas.microsoft.com/office/drawing/2014/main" id="{83AEAF84-1E77-E020-A0FE-53B95E9C21AD}"/>
              </a:ext>
            </a:extLst>
          </p:cNvPr>
          <p:cNvGraphicFramePr>
            <a:graphicFrameLocks noGrp="1"/>
          </p:cNvGraphicFramePr>
          <p:nvPr/>
        </p:nvGraphicFramePr>
        <p:xfrm>
          <a:off x="586390" y="2464255"/>
          <a:ext cx="5361974" cy="2642862"/>
        </p:xfrm>
        <a:graphic>
          <a:graphicData uri="http://schemas.openxmlformats.org/drawingml/2006/table">
            <a:tbl>
              <a:tblPr firstRow="1" bandRow="1"/>
              <a:tblGrid>
                <a:gridCol w="2680987">
                  <a:extLst>
                    <a:ext uri="{9D8B030D-6E8A-4147-A177-3AD203B41FA5}">
                      <a16:colId xmlns:a16="http://schemas.microsoft.com/office/drawing/2014/main" val="830400028"/>
                    </a:ext>
                  </a:extLst>
                </a:gridCol>
                <a:gridCol w="2680987">
                  <a:extLst>
                    <a:ext uri="{9D8B030D-6E8A-4147-A177-3AD203B41FA5}">
                      <a16:colId xmlns:a16="http://schemas.microsoft.com/office/drawing/2014/main" val="237373200"/>
                    </a:ext>
                  </a:extLst>
                </a:gridCol>
              </a:tblGrid>
              <a:tr h="391791">
                <a:tc>
                  <a:txBody>
                    <a:bodyPr/>
                    <a:lstStyle/>
                    <a:p>
                      <a:r>
                        <a:rPr lang="en-US" dirty="0">
                          <a:latin typeface="+mj-lt"/>
                        </a:rPr>
                        <a:t>Cardinality type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FA38B"/>
                    </a:solidFill>
                  </a:tcPr>
                </a:tc>
                <a:tc>
                  <a:txBody>
                    <a:bodyPr/>
                    <a:lstStyle/>
                    <a:p>
                      <a:r>
                        <a:rPr lang="en-US" dirty="0">
                          <a:latin typeface="+mj-lt"/>
                        </a:rPr>
                        <a:t>Cross filter options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CD9BCF"/>
                    </a:solidFill>
                  </a:tcPr>
                </a:tc>
                <a:extLst>
                  <a:ext uri="{0D108BD9-81ED-4DB2-BD59-A6C34878D82A}">
                    <a16:rowId xmlns:a16="http://schemas.microsoft.com/office/drawing/2014/main" val="1355644438"/>
                  </a:ext>
                </a:extLst>
              </a:tr>
              <a:tr h="433143">
                <a:tc>
                  <a:txBody>
                    <a:bodyPr/>
                    <a:lstStyle/>
                    <a:p>
                      <a:pPr algn="l" fontAlgn="t">
                        <a:spcAft>
                          <a:spcPts val="1200"/>
                        </a:spcAft>
                      </a:pPr>
                      <a:r>
                        <a:rPr lang="en-US" sz="1600" dirty="0">
                          <a:effectLst/>
                        </a:rPr>
                        <a:t>One-to-many </a:t>
                      </a:r>
                      <a:br>
                        <a:rPr lang="en-US" sz="1600" dirty="0">
                          <a:effectLst/>
                        </a:rPr>
                      </a:br>
                      <a:r>
                        <a:rPr lang="en-US" sz="1600" dirty="0">
                          <a:effectLst/>
                        </a:rPr>
                        <a:t>(or many-to-one)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spcAft>
                          <a:spcPts val="1200"/>
                        </a:spcAft>
                      </a:pPr>
                      <a:r>
                        <a:rPr lang="en-US" sz="1600" dirty="0">
                          <a:effectLst/>
                        </a:rPr>
                        <a:t>Single </a:t>
                      </a:r>
                    </a:p>
                    <a:p>
                      <a:pPr algn="l" fontAlgn="t">
                        <a:spcAft>
                          <a:spcPts val="1200"/>
                        </a:spcAft>
                      </a:pPr>
                      <a:r>
                        <a:rPr lang="en-US" sz="1600" dirty="0">
                          <a:effectLst/>
                        </a:rPr>
                        <a:t>Both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6199716"/>
                  </a:ext>
                </a:extLst>
              </a:tr>
              <a:tr h="391791">
                <a:tc>
                  <a:txBody>
                    <a:bodyPr/>
                    <a:lstStyle/>
                    <a:p>
                      <a:pPr algn="l" fontAlgn="t">
                        <a:spcAft>
                          <a:spcPts val="1200"/>
                        </a:spcAft>
                      </a:pPr>
                      <a:r>
                        <a:rPr lang="en-US" sz="1600" dirty="0">
                          <a:effectLst/>
                        </a:rPr>
                        <a:t>One-to-one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spcAft>
                          <a:spcPts val="1200"/>
                        </a:spcAft>
                      </a:pPr>
                      <a:r>
                        <a:rPr lang="en-US" sz="1600" dirty="0">
                          <a:effectLst/>
                        </a:rPr>
                        <a:t>Both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95302889"/>
                  </a:ext>
                </a:extLst>
              </a:tr>
              <a:tr h="873851">
                <a:tc>
                  <a:txBody>
                    <a:bodyPr/>
                    <a:lstStyle/>
                    <a:p>
                      <a:pPr algn="l" fontAlgn="t">
                        <a:spcAft>
                          <a:spcPts val="1200"/>
                        </a:spcAft>
                      </a:pPr>
                      <a:r>
                        <a:rPr lang="en-US" sz="1600" dirty="0">
                          <a:effectLst/>
                        </a:rPr>
                        <a:t>Many-to-many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t">
                        <a:spcAft>
                          <a:spcPts val="1200"/>
                        </a:spcAft>
                      </a:pPr>
                      <a:r>
                        <a:rPr lang="en-US" sz="1600" dirty="0">
                          <a:effectLst/>
                        </a:rPr>
                        <a:t>Single (Table1 to Table2)</a:t>
                      </a:r>
                    </a:p>
                    <a:p>
                      <a:pPr algn="l" fontAlgn="t">
                        <a:spcAft>
                          <a:spcPts val="1200"/>
                        </a:spcAft>
                      </a:pPr>
                      <a:r>
                        <a:rPr lang="en-US" sz="1600" dirty="0">
                          <a:effectLst/>
                        </a:rPr>
                        <a:t>Single (Table2 to Table1)</a:t>
                      </a:r>
                    </a:p>
                    <a:p>
                      <a:pPr algn="l" fontAlgn="t">
                        <a:spcAft>
                          <a:spcPts val="1200"/>
                        </a:spcAft>
                      </a:pPr>
                      <a:r>
                        <a:rPr lang="en-US" sz="1600" dirty="0">
                          <a:effectLst/>
                        </a:rPr>
                        <a:t>Both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8534358"/>
                  </a:ext>
                </a:extLst>
              </a:tr>
            </a:tbl>
          </a:graphicData>
        </a:graphic>
      </p:graphicFrame>
      <p:pic>
        <p:nvPicPr>
          <p:cNvPr id="22" name="Picture 2" descr="Depiction of two tables in the model diagram with the cardinality indicators highlighted.">
            <a:extLst>
              <a:ext uri="{FF2B5EF4-FFF2-40B4-BE49-F238E27FC236}">
                <a16:creationId xmlns:a16="http://schemas.microsoft.com/office/drawing/2014/main" id="{4C67D86D-8EFA-D0CB-CD31-A07429876B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296017" y="1594155"/>
            <a:ext cx="5303845" cy="2877335"/>
          </a:xfrm>
          <a:prstGeom prst="rect">
            <a:avLst/>
          </a:prstGeom>
          <a:solidFill>
            <a:srgbClr val="FFFFFF"/>
          </a:solidFill>
          <a:ln w="38100">
            <a:noFill/>
          </a:ln>
        </p:spPr>
      </p:pic>
    </p:spTree>
    <p:extLst>
      <p:ext uri="{BB962C8B-B14F-4D97-AF65-F5344CB8AC3E}">
        <p14:creationId xmlns:p14="http://schemas.microsoft.com/office/powerpoint/2010/main" val="12365629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6E77A6E-5454-186D-A87B-58E4952CD925}"/>
              </a:ext>
            </a:extLst>
          </p:cNvPr>
          <p:cNvSpPr>
            <a:spLocks noGrp="1"/>
          </p:cNvSpPr>
          <p:nvPr>
            <p:ph type="title"/>
          </p:nvPr>
        </p:nvSpPr>
        <p:spPr>
          <a:xfrm>
            <a:off x="588261" y="585216"/>
            <a:ext cx="11011601" cy="492443"/>
          </a:xfrm>
        </p:spPr>
        <p:txBody>
          <a:bodyPr/>
          <a:lstStyle/>
          <a:p>
            <a:r>
              <a:rPr lang="en-US" dirty="0"/>
              <a:t>Use DAX relationship functions</a:t>
            </a:r>
          </a:p>
        </p:txBody>
      </p:sp>
      <p:sp>
        <p:nvSpPr>
          <p:cNvPr id="11" name="Text Placeholder 10">
            <a:extLst>
              <a:ext uri="{FF2B5EF4-FFF2-40B4-BE49-F238E27FC236}">
                <a16:creationId xmlns:a16="http://schemas.microsoft.com/office/drawing/2014/main" id="{21F42D20-9B9D-02CE-D5DB-D483B651D341}"/>
              </a:ext>
            </a:extLst>
          </p:cNvPr>
          <p:cNvSpPr>
            <a:spLocks noGrp="1"/>
          </p:cNvSpPr>
          <p:nvPr>
            <p:ph type="body" sz="quarter" idx="17"/>
          </p:nvPr>
        </p:nvSpPr>
        <p:spPr>
          <a:xfrm>
            <a:off x="584200" y="1594155"/>
            <a:ext cx="11015662" cy="338554"/>
          </a:xfrm>
        </p:spPr>
        <p:txBody>
          <a:bodyPr/>
          <a:lstStyle/>
          <a:p>
            <a:r>
              <a:rPr lang="en-US" dirty="0"/>
              <a:t>There are several DAX functions that are relevant to model relationships:</a:t>
            </a:r>
          </a:p>
        </p:txBody>
      </p:sp>
      <p:sp>
        <p:nvSpPr>
          <p:cNvPr id="10" name="Text Placeholder 9">
            <a:extLst>
              <a:ext uri="{FF2B5EF4-FFF2-40B4-BE49-F238E27FC236}">
                <a16:creationId xmlns:a16="http://schemas.microsoft.com/office/drawing/2014/main" id="{91AB5DBC-3607-735F-6956-6180E6A1ED7B}"/>
              </a:ext>
            </a:extLst>
          </p:cNvPr>
          <p:cNvSpPr>
            <a:spLocks noGrp="1"/>
          </p:cNvSpPr>
          <p:nvPr>
            <p:ph type="body" sz="quarter" idx="15"/>
          </p:nvPr>
        </p:nvSpPr>
        <p:spPr>
          <a:xfrm>
            <a:off x="586389" y="2085764"/>
            <a:ext cx="11013472" cy="3077766"/>
          </a:xfrm>
        </p:spPr>
        <p:txBody>
          <a:bodyPr/>
          <a:lstStyle/>
          <a:p>
            <a:pPr marL="342900" indent="-228600">
              <a:spcBef>
                <a:spcPts val="0"/>
              </a:spcBef>
              <a:spcAft>
                <a:spcPts val="1200"/>
              </a:spcAft>
            </a:pPr>
            <a:r>
              <a:rPr lang="en-US" sz="2000" dirty="0"/>
              <a:t>RELATED</a:t>
            </a:r>
          </a:p>
          <a:p>
            <a:pPr marL="342900" indent="-228600">
              <a:spcBef>
                <a:spcPts val="0"/>
              </a:spcBef>
              <a:spcAft>
                <a:spcPts val="1200"/>
              </a:spcAft>
            </a:pPr>
            <a:r>
              <a:rPr lang="en-US" sz="2000" dirty="0"/>
              <a:t>RELATEDTABLE</a:t>
            </a:r>
          </a:p>
          <a:p>
            <a:pPr marL="342900" indent="-228600">
              <a:spcBef>
                <a:spcPts val="0"/>
              </a:spcBef>
              <a:spcAft>
                <a:spcPts val="1200"/>
              </a:spcAft>
            </a:pPr>
            <a:r>
              <a:rPr lang="en-US" sz="2000" dirty="0"/>
              <a:t>USERELATIONSHIP</a:t>
            </a:r>
          </a:p>
          <a:p>
            <a:pPr marL="342900" indent="-228600">
              <a:spcBef>
                <a:spcPts val="0"/>
              </a:spcBef>
              <a:spcAft>
                <a:spcPts val="1200"/>
              </a:spcAft>
            </a:pPr>
            <a:r>
              <a:rPr lang="en-US" sz="2000" dirty="0"/>
              <a:t>CROSSFILTER</a:t>
            </a:r>
          </a:p>
          <a:p>
            <a:pPr marL="342900" indent="-228600">
              <a:spcBef>
                <a:spcPts val="0"/>
              </a:spcBef>
              <a:spcAft>
                <a:spcPts val="1200"/>
              </a:spcAft>
            </a:pPr>
            <a:r>
              <a:rPr lang="en-US" sz="2000" dirty="0"/>
              <a:t>COMBINEVALUES</a:t>
            </a:r>
          </a:p>
          <a:p>
            <a:pPr marL="342900" indent="-228600">
              <a:spcBef>
                <a:spcPts val="0"/>
              </a:spcBef>
              <a:spcAft>
                <a:spcPts val="1200"/>
              </a:spcAft>
            </a:pPr>
            <a:r>
              <a:rPr lang="en-US" sz="2000" dirty="0"/>
              <a:t>TREATAS</a:t>
            </a:r>
          </a:p>
          <a:p>
            <a:pPr marL="342900" indent="-228600">
              <a:spcBef>
                <a:spcPts val="0"/>
              </a:spcBef>
              <a:spcAft>
                <a:spcPts val="1200"/>
              </a:spcAft>
            </a:pPr>
            <a:r>
              <a:rPr lang="en-US" sz="2000" dirty="0"/>
              <a:t>Parent and child functions</a:t>
            </a:r>
          </a:p>
        </p:txBody>
      </p:sp>
    </p:spTree>
    <p:extLst>
      <p:ext uri="{BB962C8B-B14F-4D97-AF65-F5344CB8AC3E}">
        <p14:creationId xmlns:p14="http://schemas.microsoft.com/office/powerpoint/2010/main" val="5949470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a:xfrm>
            <a:off x="588261" y="585216"/>
            <a:ext cx="11011601" cy="492443"/>
          </a:xfrm>
        </p:spPr>
        <p:txBody>
          <a:bodyPr/>
          <a:lstStyle/>
          <a:p>
            <a:r>
              <a:rPr lang="en-US" dirty="0"/>
              <a:t>Use inactive relationships with DAX</a:t>
            </a:r>
          </a:p>
        </p:txBody>
      </p:sp>
      <p:sp>
        <p:nvSpPr>
          <p:cNvPr id="11" name="Text Placeholder 10">
            <a:extLst>
              <a:ext uri="{FF2B5EF4-FFF2-40B4-BE49-F238E27FC236}">
                <a16:creationId xmlns:a16="http://schemas.microsoft.com/office/drawing/2014/main" id="{C7422A3D-D298-C3DE-E75E-D2D6928C5570}"/>
              </a:ext>
            </a:extLst>
          </p:cNvPr>
          <p:cNvSpPr>
            <a:spLocks noGrp="1"/>
          </p:cNvSpPr>
          <p:nvPr>
            <p:ph type="body" sz="quarter" idx="17"/>
          </p:nvPr>
        </p:nvSpPr>
        <p:spPr>
          <a:xfrm>
            <a:off x="584199" y="1386766"/>
            <a:ext cx="11011601" cy="338554"/>
          </a:xfrm>
        </p:spPr>
        <p:txBody>
          <a:bodyPr/>
          <a:lstStyle/>
          <a:p>
            <a:r>
              <a:rPr lang="en-US" dirty="0"/>
              <a:t>Enable additional table filtering without impacting the active relationship.</a:t>
            </a:r>
          </a:p>
        </p:txBody>
      </p:sp>
      <p:pic>
        <p:nvPicPr>
          <p:cNvPr id="2" name="Picture 1" descr="Screenshot of Sales table and Date table with two relationships between them. One relationship is active between Date-Date and Sales-OrderDate. The inactive relationship is between Date-Date and ShipDate.">
            <a:extLst>
              <a:ext uri="{FF2B5EF4-FFF2-40B4-BE49-F238E27FC236}">
                <a16:creationId xmlns:a16="http://schemas.microsoft.com/office/drawing/2014/main" id="{54E9A4E3-FFFF-6AB0-E16B-BCBDADA55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2021212"/>
            <a:ext cx="5082779" cy="2072673"/>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5FBED11B-7134-A24D-03E5-6FB22D1DE7C8}"/>
              </a:ext>
              <a:ext uri="{C183D7F6-B498-43B3-948B-1728B52AA6E4}">
                <adec:decorative xmlns:adec="http://schemas.microsoft.com/office/drawing/2017/decorative" val="1"/>
              </a:ext>
            </a:extLst>
          </p:cNvPr>
          <p:cNvCxnSpPr>
            <a:cxnSpLocks/>
            <a:stCxn id="8" idx="1"/>
          </p:cNvCxnSpPr>
          <p:nvPr/>
        </p:nvCxnSpPr>
        <p:spPr>
          <a:xfrm flipH="1" flipV="1">
            <a:off x="1940560" y="2954619"/>
            <a:ext cx="4411209" cy="138938"/>
          </a:xfrm>
          <a:prstGeom prst="straightConnector1">
            <a:avLst/>
          </a:prstGeom>
          <a:ln w="38100">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FEE16E5-A56D-F2D5-F523-6D35888CDE1A}"/>
              </a:ext>
            </a:extLst>
          </p:cNvPr>
          <p:cNvSpPr txBox="1"/>
          <p:nvPr/>
        </p:nvSpPr>
        <p:spPr>
          <a:xfrm>
            <a:off x="584200" y="4289506"/>
            <a:ext cx="6680200" cy="1988853"/>
          </a:xfrm>
          <a:prstGeom prst="rect">
            <a:avLst/>
          </a:prstGeom>
          <a:solidFill>
            <a:srgbClr val="EAEAEA"/>
          </a:solidFill>
        </p:spPr>
        <p:txBody>
          <a:bodyPr wrap="square" lIns="91440" tIns="45720" rIns="91440" bIns="45720" anchor="t">
            <a:noAutofit/>
          </a:bodyPr>
          <a:lstStyle/>
          <a:p>
            <a:r>
              <a:rPr lang="en-US" sz="2000" dirty="0">
                <a:solidFill>
                  <a:srgbClr val="000000"/>
                </a:solidFill>
                <a:latin typeface="Consolas" panose="020B0609020204030204" pitchFamily="49" charset="0"/>
              </a:rPr>
              <a:t>Sales by Ship Date =</a:t>
            </a:r>
          </a:p>
          <a:p>
            <a:r>
              <a:rPr lang="en-US" sz="2000" dirty="0">
                <a:solidFill>
                  <a:srgbClr val="3165BB"/>
                </a:solidFill>
                <a:latin typeface="Consolas" panose="020B0609020204030204" pitchFamily="49" charset="0"/>
              </a:rPr>
              <a:t>CALCULATE</a:t>
            </a:r>
            <a:r>
              <a:rPr lang="en-US" sz="2000" dirty="0">
                <a:solidFill>
                  <a:srgbClr val="000000"/>
                </a:solidFill>
                <a:latin typeface="Consolas" panose="020B0609020204030204" pitchFamily="49" charset="0"/>
              </a:rPr>
              <a:t> (</a:t>
            </a:r>
          </a:p>
          <a:p>
            <a:r>
              <a:rPr lang="en-US" sz="2000" dirty="0">
                <a:solidFill>
                  <a:srgbClr val="000000"/>
                </a:solidFill>
                <a:latin typeface="Consolas"/>
              </a:rPr>
              <a:t>    Sales[TotalPrice],</a:t>
            </a:r>
          </a:p>
          <a:p>
            <a:r>
              <a:rPr lang="en-US" sz="2000" dirty="0">
                <a:solidFill>
                  <a:srgbClr val="000000"/>
                </a:solidFill>
                <a:latin typeface="Consolas"/>
              </a:rPr>
              <a:t>    </a:t>
            </a:r>
            <a:r>
              <a:rPr lang="en-US" sz="2000" dirty="0">
                <a:solidFill>
                  <a:srgbClr val="3165BB"/>
                </a:solidFill>
                <a:latin typeface="Consolas"/>
              </a:rPr>
              <a:t>USERELATIONSHIP</a:t>
            </a:r>
            <a:r>
              <a:rPr lang="en-US" sz="2000" dirty="0">
                <a:solidFill>
                  <a:srgbClr val="000000"/>
                </a:solidFill>
                <a:latin typeface="Consolas"/>
              </a:rPr>
              <a:t> ( </a:t>
            </a:r>
          </a:p>
          <a:p>
            <a:r>
              <a:rPr lang="en-US" sz="2000" dirty="0">
                <a:solidFill>
                  <a:srgbClr val="000000"/>
                </a:solidFill>
                <a:latin typeface="Consolas"/>
              </a:rPr>
              <a:t>	'Calendar'[Date], Sales[ShipDate])</a:t>
            </a:r>
          </a:p>
          <a:p>
            <a:r>
              <a:rPr lang="en-US" sz="2000" dirty="0">
                <a:solidFill>
                  <a:srgbClr val="000000"/>
                </a:solidFill>
                <a:latin typeface="Consolas" panose="020B0609020204030204" pitchFamily="49" charset="0"/>
              </a:rPr>
              <a:t>)</a:t>
            </a:r>
          </a:p>
        </p:txBody>
      </p:sp>
      <p:pic>
        <p:nvPicPr>
          <p:cNvPr id="8" name="Picture 7" descr="An image showing a report with two visuals, one above the other. The top visual is by order date and the bottom visual is by ship date. ">
            <a:extLst>
              <a:ext uri="{FF2B5EF4-FFF2-40B4-BE49-F238E27FC236}">
                <a16:creationId xmlns:a16="http://schemas.microsoft.com/office/drawing/2014/main" id="{34D299E9-A288-9F76-C9F9-20DCC57C9DF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351769" y="2021212"/>
            <a:ext cx="3070603" cy="2144689"/>
          </a:xfrm>
          <a:prstGeom prst="rect">
            <a:avLst/>
          </a:prstGeom>
          <a:ln>
            <a:solidFill>
              <a:schemeClr val="tx1"/>
            </a:solidFill>
          </a:ln>
        </p:spPr>
      </p:pic>
      <p:pic>
        <p:nvPicPr>
          <p:cNvPr id="9" name="Picture 8" descr="An image showing a report with two visuals, one above the other. The top visual is by order date and the bottom visual is by ship date. ">
            <a:extLst>
              <a:ext uri="{FF2B5EF4-FFF2-40B4-BE49-F238E27FC236}">
                <a16:creationId xmlns:a16="http://schemas.microsoft.com/office/drawing/2014/main" id="{3803EAC1-8190-BFCD-A662-A7672664EC9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53921" y="3952708"/>
            <a:ext cx="3106481" cy="235936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F8DCF54-C954-5795-0A8E-B52E31BEF519}"/>
              </a:ext>
              <a:ext uri="{C183D7F6-B498-43B3-948B-1728B52AA6E4}">
                <adec:decorative xmlns:adec="http://schemas.microsoft.com/office/drawing/2017/decorative" val="1"/>
              </a:ext>
            </a:extLst>
          </p:cNvPr>
          <p:cNvCxnSpPr>
            <a:cxnSpLocks/>
            <a:stCxn id="9" idx="1"/>
          </p:cNvCxnSpPr>
          <p:nvPr/>
        </p:nvCxnSpPr>
        <p:spPr>
          <a:xfrm flipH="1" flipV="1">
            <a:off x="2052320" y="3952708"/>
            <a:ext cx="6501601" cy="1179680"/>
          </a:xfrm>
          <a:prstGeom prst="straightConnector1">
            <a:avLst/>
          </a:prstGeom>
          <a:ln w="38100">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68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A0CFAF-C45A-CCF3-86A9-A2D0D3C6600C}"/>
              </a:ext>
            </a:extLst>
          </p:cNvPr>
          <p:cNvSpPr>
            <a:spLocks noGrp="1"/>
          </p:cNvSpPr>
          <p:nvPr>
            <p:ph type="title"/>
          </p:nvPr>
        </p:nvSpPr>
        <p:spPr>
          <a:xfrm>
            <a:off x="588261" y="585216"/>
            <a:ext cx="11011601" cy="492443"/>
          </a:xfrm>
        </p:spPr>
        <p:txBody>
          <a:bodyPr/>
          <a:lstStyle/>
          <a:p>
            <a:r>
              <a:rPr lang="en-US" dirty="0"/>
              <a:t>Understand relationship evaluation</a:t>
            </a:r>
          </a:p>
        </p:txBody>
      </p:sp>
      <p:sp>
        <p:nvSpPr>
          <p:cNvPr id="9" name="Text Placeholder 8">
            <a:extLst>
              <a:ext uri="{FF2B5EF4-FFF2-40B4-BE49-F238E27FC236}">
                <a16:creationId xmlns:a16="http://schemas.microsoft.com/office/drawing/2014/main" id="{6786C877-2C95-5548-9534-F6A654D554FE}"/>
              </a:ext>
            </a:extLst>
          </p:cNvPr>
          <p:cNvSpPr>
            <a:spLocks noGrp="1"/>
          </p:cNvSpPr>
          <p:nvPr>
            <p:ph type="body" sz="quarter" idx="17"/>
          </p:nvPr>
        </p:nvSpPr>
        <p:spPr>
          <a:xfrm>
            <a:off x="584200" y="1594155"/>
            <a:ext cx="11015662" cy="338554"/>
          </a:xfrm>
        </p:spPr>
        <p:txBody>
          <a:bodyPr/>
          <a:lstStyle/>
          <a:p>
            <a:r>
              <a:rPr lang="en-US" dirty="0"/>
              <a:t>We can understand relationship evaluation through:</a:t>
            </a:r>
          </a:p>
        </p:txBody>
      </p:sp>
      <p:sp>
        <p:nvSpPr>
          <p:cNvPr id="8" name="Text Placeholder 7">
            <a:extLst>
              <a:ext uri="{FF2B5EF4-FFF2-40B4-BE49-F238E27FC236}">
                <a16:creationId xmlns:a16="http://schemas.microsoft.com/office/drawing/2014/main" id="{FB1F4C31-98A7-8780-203B-9CAA0754F008}"/>
              </a:ext>
            </a:extLst>
          </p:cNvPr>
          <p:cNvSpPr>
            <a:spLocks noGrp="1"/>
          </p:cNvSpPr>
          <p:nvPr>
            <p:ph type="body" sz="quarter" idx="15"/>
          </p:nvPr>
        </p:nvSpPr>
        <p:spPr>
          <a:xfrm>
            <a:off x="586390" y="2537709"/>
            <a:ext cx="11013472" cy="2185214"/>
          </a:xfrm>
        </p:spPr>
        <p:txBody>
          <a:bodyPr/>
          <a:lstStyle/>
          <a:p>
            <a:pPr marL="342900" indent="-228600">
              <a:spcBef>
                <a:spcPts val="0"/>
              </a:spcBef>
              <a:spcAft>
                <a:spcPts val="1200"/>
              </a:spcAft>
            </a:pPr>
            <a:r>
              <a:rPr lang="en-US" sz="2800" dirty="0"/>
              <a:t>Regular relationships</a:t>
            </a:r>
          </a:p>
          <a:p>
            <a:pPr marL="342900" indent="-228600">
              <a:spcBef>
                <a:spcPts val="0"/>
              </a:spcBef>
              <a:spcAft>
                <a:spcPts val="1200"/>
              </a:spcAft>
            </a:pPr>
            <a:r>
              <a:rPr lang="en-US" sz="2800" dirty="0"/>
              <a:t>Limited relationships</a:t>
            </a:r>
          </a:p>
          <a:p>
            <a:pPr marL="342900" indent="-228600">
              <a:spcBef>
                <a:spcPts val="0"/>
              </a:spcBef>
              <a:spcAft>
                <a:spcPts val="1200"/>
              </a:spcAft>
            </a:pPr>
            <a:r>
              <a:rPr lang="en-US" sz="2800" dirty="0"/>
              <a:t>Precedence rules</a:t>
            </a:r>
          </a:p>
          <a:p>
            <a:pPr marL="342900" indent="-228600">
              <a:spcBef>
                <a:spcPts val="0"/>
              </a:spcBef>
              <a:spcAft>
                <a:spcPts val="1200"/>
              </a:spcAft>
            </a:pPr>
            <a:r>
              <a:rPr lang="en-US" sz="2800" dirty="0"/>
              <a:t>Performance preference</a:t>
            </a:r>
          </a:p>
        </p:txBody>
      </p:sp>
    </p:spTree>
    <p:extLst>
      <p:ext uri="{BB962C8B-B14F-4D97-AF65-F5344CB8AC3E}">
        <p14:creationId xmlns:p14="http://schemas.microsoft.com/office/powerpoint/2010/main" val="20517549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B856-C6B7-A069-EAE7-ABEF6FD8C249}"/>
              </a:ext>
            </a:extLst>
          </p:cNvPr>
          <p:cNvSpPr>
            <a:spLocks noGrp="1"/>
          </p:cNvSpPr>
          <p:nvPr>
            <p:ph type="title"/>
          </p:nvPr>
        </p:nvSpPr>
        <p:spPr>
          <a:xfrm>
            <a:off x="588262" y="3182779"/>
            <a:ext cx="11011600" cy="492443"/>
          </a:xfrm>
        </p:spPr>
        <p:txBody>
          <a:bodyPr/>
          <a:lstStyle/>
          <a:p>
            <a:r>
              <a:rPr lang="en-US" dirty="0"/>
              <a:t>Write DAX for readability with complex calculations</a:t>
            </a:r>
          </a:p>
        </p:txBody>
      </p:sp>
    </p:spTree>
    <p:extLst>
      <p:ext uri="{BB962C8B-B14F-4D97-AF65-F5344CB8AC3E}">
        <p14:creationId xmlns:p14="http://schemas.microsoft.com/office/powerpoint/2010/main" val="40546782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E066AF-809E-214A-FA0D-97E367D6BBAA}"/>
              </a:ext>
            </a:extLst>
          </p:cNvPr>
          <p:cNvSpPr>
            <a:spLocks noGrp="1"/>
          </p:cNvSpPr>
          <p:nvPr>
            <p:ph type="title"/>
          </p:nvPr>
        </p:nvSpPr>
        <p:spPr/>
        <p:txBody>
          <a:bodyPr/>
          <a:lstStyle/>
          <a:p>
            <a:r>
              <a:rPr lang="en-US" dirty="0"/>
              <a:t>Use variables to improve performance and readability</a:t>
            </a:r>
          </a:p>
        </p:txBody>
      </p:sp>
      <p:sp>
        <p:nvSpPr>
          <p:cNvPr id="11" name="Text Placeholder 10">
            <a:extLst>
              <a:ext uri="{FF2B5EF4-FFF2-40B4-BE49-F238E27FC236}">
                <a16:creationId xmlns:a16="http://schemas.microsoft.com/office/drawing/2014/main" id="{B4708D6F-C24A-6037-3229-95D6CE0056C2}"/>
              </a:ext>
            </a:extLst>
          </p:cNvPr>
          <p:cNvSpPr>
            <a:spLocks noGrp="1"/>
          </p:cNvSpPr>
          <p:nvPr>
            <p:ph type="body" sz="quarter" idx="15"/>
          </p:nvPr>
        </p:nvSpPr>
        <p:spPr>
          <a:xfrm>
            <a:off x="588262" y="1324356"/>
            <a:ext cx="11070338" cy="1913344"/>
          </a:xfrm>
          <a:noFill/>
          <a:ln>
            <a:solidFill>
              <a:schemeClr val="tx1"/>
            </a:solidFill>
          </a:ln>
        </p:spPr>
        <p:txBody>
          <a:body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900" b="0" i="0" u="none" strike="noStrike" kern="1200" cap="none" spc="-49" normalizeH="0" baseline="0" noProof="0" dirty="0">
                <a:ln>
                  <a:noFill/>
                </a:ln>
                <a:effectLst/>
                <a:uLnTx/>
                <a:uFillTx/>
                <a:latin typeface="Segoe UI Semibold"/>
                <a:ea typeface="+mn-ea"/>
                <a:cs typeface="+mn-cs"/>
              </a:rPr>
              <a:t>Without variable:</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Sales YoY Growth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DIVIDE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[Sales] -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CALCULATE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[Sales],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PARALLELPERIOD</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'Date'[Date], </a:t>
            </a:r>
            <a:r>
              <a:rPr kumimoji="0" lang="en-US" sz="1800" b="0" i="0" u="none" strike="noStrike" kern="1200" cap="none" spc="-49" normalizeH="0" baseline="0" noProof="0" dirty="0">
                <a:ln>
                  <a:noFill/>
                </a:ln>
                <a:solidFill>
                  <a:schemeClr val="bg2">
                    <a:lumMod val="50000"/>
                  </a:schemeClr>
                </a:solidFill>
                <a:effectLst/>
                <a:uLnTx/>
                <a:uFillTx/>
                <a:latin typeface="Consolas" panose="020B0609020204030204" pitchFamily="49" charset="0"/>
                <a:ea typeface="+mn-ea"/>
                <a:cs typeface="+mn-cs"/>
              </a:rPr>
              <a:t>-12</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MONTH</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CALCULATE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[Sales],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PARALLELPERIOD</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'Date'[Date], </a:t>
            </a:r>
            <a:r>
              <a:rPr kumimoji="0" lang="en-US" sz="1800" b="0" i="0" u="none" strike="noStrike" kern="1200" cap="none" spc="-49" normalizeH="0" baseline="0" noProof="0" dirty="0">
                <a:ln>
                  <a:noFill/>
                </a:ln>
                <a:solidFill>
                  <a:schemeClr val="bg2">
                    <a:lumMod val="50000"/>
                  </a:schemeClr>
                </a:solidFill>
                <a:effectLst/>
                <a:uLnTx/>
                <a:uFillTx/>
                <a:latin typeface="Consolas" panose="020B0609020204030204" pitchFamily="49" charset="0"/>
                <a:ea typeface="+mn-ea"/>
                <a:cs typeface="+mn-cs"/>
              </a:rPr>
              <a:t>-12</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MONTH</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 ) </a:t>
            </a:r>
          </a:p>
        </p:txBody>
      </p:sp>
      <p:sp>
        <p:nvSpPr>
          <p:cNvPr id="3" name="Text Placeholder 10">
            <a:extLst>
              <a:ext uri="{FF2B5EF4-FFF2-40B4-BE49-F238E27FC236}">
                <a16:creationId xmlns:a16="http://schemas.microsoft.com/office/drawing/2014/main" id="{87713EB5-7D8E-8C2B-505C-B5BDAFE75841}"/>
              </a:ext>
            </a:extLst>
          </p:cNvPr>
          <p:cNvSpPr txBox="1">
            <a:spLocks/>
          </p:cNvSpPr>
          <p:nvPr/>
        </p:nvSpPr>
        <p:spPr>
          <a:xfrm>
            <a:off x="588263" y="3620301"/>
            <a:ext cx="11070338" cy="2303195"/>
          </a:xfrm>
          <a:prstGeom prst="rect">
            <a:avLst/>
          </a:prstGeom>
          <a:noFill/>
          <a:ln>
            <a:solidFill>
              <a:schemeClr val="tx1"/>
            </a:solidFill>
          </a:ln>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Segoe UI Semibold"/>
                <a:ea typeface="+mn-ea"/>
                <a:cs typeface="+mn-cs"/>
              </a:rPr>
              <a:t>With variable:</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Sales YoY Growth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VAR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SalesPriorYear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CALCULATE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[Sales],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PARALLELPERIOD</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'Date'[Date], </a:t>
            </a:r>
            <a:r>
              <a:rPr kumimoji="0" lang="en-US" sz="1800" b="0" i="0" u="none" strike="noStrike" kern="1200" cap="none" spc="-49" normalizeH="0" baseline="0" noProof="0" dirty="0">
                <a:ln>
                  <a:noFill/>
                </a:ln>
                <a:solidFill>
                  <a:schemeClr val="bg2">
                    <a:lumMod val="50000"/>
                  </a:schemeClr>
                </a:solidFill>
                <a:effectLst/>
                <a:uLnTx/>
                <a:uFillTx/>
                <a:latin typeface="Consolas" panose="020B0609020204030204" pitchFamily="49" charset="0"/>
                <a:ea typeface="+mn-ea"/>
                <a:cs typeface="+mn-cs"/>
              </a:rPr>
              <a:t>-12</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MONTH</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VAR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SalesVariance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DIVIDE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 [Sales] -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SalesPriorYear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SalesPriorYear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RETURN</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SalesVariance</a:t>
            </a:r>
          </a:p>
        </p:txBody>
      </p:sp>
    </p:spTree>
    <p:extLst>
      <p:ext uri="{BB962C8B-B14F-4D97-AF65-F5344CB8AC3E}">
        <p14:creationId xmlns:p14="http://schemas.microsoft.com/office/powerpoint/2010/main" val="23632220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DF06-9382-DBFF-3A46-3EDAB70BCE35}"/>
              </a:ext>
            </a:extLst>
          </p:cNvPr>
          <p:cNvSpPr>
            <a:spLocks noGrp="1"/>
          </p:cNvSpPr>
          <p:nvPr>
            <p:ph type="title"/>
          </p:nvPr>
        </p:nvSpPr>
        <p:spPr>
          <a:xfrm>
            <a:off x="588262" y="585216"/>
            <a:ext cx="11011600" cy="492443"/>
          </a:xfrm>
        </p:spPr>
        <p:txBody>
          <a:bodyPr/>
          <a:lstStyle/>
          <a:p>
            <a:r>
              <a:rPr lang="en-US" dirty="0"/>
              <a:t>Iterator functions</a:t>
            </a:r>
          </a:p>
        </p:txBody>
      </p:sp>
      <p:sp>
        <p:nvSpPr>
          <p:cNvPr id="8" name="Text Placeholder 7">
            <a:extLst>
              <a:ext uri="{FF2B5EF4-FFF2-40B4-BE49-F238E27FC236}">
                <a16:creationId xmlns:a16="http://schemas.microsoft.com/office/drawing/2014/main" id="{098EEE2A-5468-351E-2261-770717477705}"/>
              </a:ext>
            </a:extLst>
          </p:cNvPr>
          <p:cNvSpPr>
            <a:spLocks noGrp="1"/>
          </p:cNvSpPr>
          <p:nvPr>
            <p:ph type="body" sz="quarter" idx="15"/>
          </p:nvPr>
        </p:nvSpPr>
        <p:spPr>
          <a:xfrm>
            <a:off x="585788" y="1590675"/>
            <a:ext cx="5218112" cy="1782026"/>
          </a:xfrm>
        </p:spPr>
        <p:txBody>
          <a:bodyPr/>
          <a:lstStyle/>
          <a:p>
            <a:pPr>
              <a:spcAft>
                <a:spcPts val="1800"/>
              </a:spcAft>
            </a:pPr>
            <a:r>
              <a:rPr lang="en-US" sz="2400" dirty="0"/>
              <a:t>Calculates row-by-row to return a single value.</a:t>
            </a:r>
          </a:p>
          <a:p>
            <a:pPr>
              <a:spcAft>
                <a:spcPts val="1800"/>
              </a:spcAft>
            </a:pPr>
            <a:r>
              <a:rPr lang="en-US" sz="2400" dirty="0"/>
              <a:t>Might affect performance for large amounts of data.</a:t>
            </a:r>
          </a:p>
        </p:txBody>
      </p:sp>
      <p:sp>
        <p:nvSpPr>
          <p:cNvPr id="36" name="Text Placeholder 35">
            <a:extLst>
              <a:ext uri="{FF2B5EF4-FFF2-40B4-BE49-F238E27FC236}">
                <a16:creationId xmlns:a16="http://schemas.microsoft.com/office/drawing/2014/main" id="{7C725318-0F1D-84F2-8C49-422C2120D3AF}"/>
              </a:ext>
            </a:extLst>
          </p:cNvPr>
          <p:cNvSpPr>
            <a:spLocks noGrp="1"/>
          </p:cNvSpPr>
          <p:nvPr>
            <p:ph type="body" sz="quarter" idx="20"/>
          </p:nvPr>
        </p:nvSpPr>
        <p:spPr>
          <a:xfrm>
            <a:off x="585788" y="3797870"/>
            <a:ext cx="6196012" cy="2329677"/>
          </a:xfrm>
          <a:solidFill>
            <a:schemeClr val="bg1">
              <a:lumMod val="95000"/>
            </a:schemeClr>
          </a:solidFill>
        </p:spPr>
        <p:txBody>
          <a:bodyPr anchor="ctr"/>
          <a:lstStyle/>
          <a:p>
            <a:pPr marL="0" indent="0">
              <a:lnSpc>
                <a:spcPct val="114000"/>
              </a:lnSpc>
              <a:buNone/>
            </a:pPr>
            <a:r>
              <a:rPr lang="en-US" sz="2000" b="0" dirty="0">
                <a:solidFill>
                  <a:srgbClr val="000000"/>
                </a:solidFill>
                <a:effectLst/>
                <a:latin typeface="Consolas" panose="020B0609020204030204" pitchFamily="49" charset="0"/>
              </a:rPr>
              <a:t>Total Profit = </a:t>
            </a:r>
          </a:p>
          <a:p>
            <a:pPr marL="0" indent="0">
              <a:lnSpc>
                <a:spcPct val="114000"/>
              </a:lnSpc>
              <a:buNone/>
            </a:pPr>
            <a:r>
              <a:rPr lang="en-US" sz="2000" b="0" dirty="0">
                <a:solidFill>
                  <a:srgbClr val="3165BB"/>
                </a:solidFill>
                <a:effectLst/>
                <a:latin typeface="Consolas" panose="020B0609020204030204" pitchFamily="49" charset="0"/>
              </a:rPr>
              <a:t>SUMX</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Sales</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Sales[Quantity]</a:t>
            </a:r>
            <a:r>
              <a:rPr lang="en-US" sz="2000" b="0" dirty="0">
                <a:solidFill>
                  <a:srgbClr val="000000"/>
                </a:solidFill>
                <a:effectLst/>
                <a:latin typeface="Consolas" panose="020B0609020204030204" pitchFamily="49" charset="0"/>
              </a:rPr>
              <a:t> * (</a:t>
            </a:r>
            <a:r>
              <a:rPr lang="en-US" sz="2000" b="0" dirty="0">
                <a:solidFill>
                  <a:srgbClr val="001080"/>
                </a:solidFill>
                <a:effectLst/>
                <a:latin typeface="Consolas" panose="020B0609020204030204" pitchFamily="49" charset="0"/>
              </a:rPr>
              <a:t>Sales[Sales]</a:t>
            </a:r>
            <a:r>
              <a:rPr lang="en-US" sz="2000" b="0" dirty="0">
                <a:solidFill>
                  <a:srgbClr val="000000"/>
                </a:solidFill>
                <a:effectLst/>
                <a:latin typeface="Consolas" panose="020B0609020204030204" pitchFamily="49" charset="0"/>
              </a:rPr>
              <a:t> - </a:t>
            </a:r>
            <a:r>
              <a:rPr lang="en-US" sz="2000" b="0" dirty="0">
                <a:solidFill>
                  <a:srgbClr val="001080"/>
                </a:solidFill>
                <a:effectLst/>
                <a:latin typeface="Consolas" panose="020B0609020204030204" pitchFamily="49" charset="0"/>
              </a:rPr>
              <a:t>Sales[Cost]</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a:t>
            </a:r>
          </a:p>
        </p:txBody>
      </p:sp>
      <p:pic>
        <p:nvPicPr>
          <p:cNvPr id="38" name="Picture 37" descr="Table visual with Year and Total Profit values.">
            <a:extLst>
              <a:ext uri="{FF2B5EF4-FFF2-40B4-BE49-F238E27FC236}">
                <a16:creationId xmlns:a16="http://schemas.microsoft.com/office/drawing/2014/main" id="{6BCF7FB2-B57D-7EDE-A639-EF6D5129A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112" y="2217315"/>
            <a:ext cx="3414056" cy="2423370"/>
          </a:xfrm>
          <a:prstGeom prst="rect">
            <a:avLst/>
          </a:prstGeom>
          <a:ln>
            <a:solidFill>
              <a:schemeClr val="tx1"/>
            </a:solidFill>
          </a:ln>
        </p:spPr>
      </p:pic>
    </p:spTree>
    <p:extLst>
      <p:ext uri="{BB962C8B-B14F-4D97-AF65-F5344CB8AC3E}">
        <p14:creationId xmlns:p14="http://schemas.microsoft.com/office/powerpoint/2010/main" val="11155321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40C0D-4DCF-700D-F924-F5310A884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C06BD-75CB-B8FE-32AB-905D14EDAC7F}"/>
              </a:ext>
            </a:extLst>
          </p:cNvPr>
          <p:cNvSpPr>
            <a:spLocks noGrp="1"/>
          </p:cNvSpPr>
          <p:nvPr>
            <p:ph type="title"/>
          </p:nvPr>
        </p:nvSpPr>
        <p:spPr>
          <a:xfrm>
            <a:off x="588262" y="585216"/>
            <a:ext cx="11011600" cy="492443"/>
          </a:xfrm>
        </p:spPr>
        <p:txBody>
          <a:bodyPr/>
          <a:lstStyle/>
          <a:p>
            <a:r>
              <a:rPr lang="en-US" dirty="0"/>
              <a:t>Table filtering functions</a:t>
            </a:r>
          </a:p>
        </p:txBody>
      </p:sp>
      <p:sp>
        <p:nvSpPr>
          <p:cNvPr id="8" name="Text Placeholder 7">
            <a:extLst>
              <a:ext uri="{FF2B5EF4-FFF2-40B4-BE49-F238E27FC236}">
                <a16:creationId xmlns:a16="http://schemas.microsoft.com/office/drawing/2014/main" id="{B3AC84D7-9EBE-E56C-0331-0F89ED485FEB}"/>
              </a:ext>
            </a:extLst>
          </p:cNvPr>
          <p:cNvSpPr>
            <a:spLocks noGrp="1"/>
          </p:cNvSpPr>
          <p:nvPr>
            <p:ph type="body" sz="quarter" idx="15"/>
          </p:nvPr>
        </p:nvSpPr>
        <p:spPr>
          <a:xfrm>
            <a:off x="585788" y="1590675"/>
            <a:ext cx="5218112" cy="1043363"/>
          </a:xfrm>
        </p:spPr>
        <p:txBody>
          <a:bodyPr/>
          <a:lstStyle/>
          <a:p>
            <a:pPr>
              <a:spcAft>
                <a:spcPts val="1800"/>
              </a:spcAft>
            </a:pPr>
            <a:r>
              <a:rPr lang="en-US" sz="2400" dirty="0"/>
              <a:t>Create filtered tables.</a:t>
            </a:r>
          </a:p>
          <a:p>
            <a:pPr>
              <a:spcAft>
                <a:spcPts val="1800"/>
              </a:spcAft>
            </a:pPr>
            <a:r>
              <a:rPr lang="en-US" sz="2400" dirty="0"/>
              <a:t>Can override default filter context.</a:t>
            </a:r>
          </a:p>
        </p:txBody>
      </p:sp>
      <p:sp>
        <p:nvSpPr>
          <p:cNvPr id="36" name="Text Placeholder 35">
            <a:extLst>
              <a:ext uri="{FF2B5EF4-FFF2-40B4-BE49-F238E27FC236}">
                <a16:creationId xmlns:a16="http://schemas.microsoft.com/office/drawing/2014/main" id="{1C591ECA-3D42-DB4B-73AC-F3B51D6E36CC}"/>
              </a:ext>
            </a:extLst>
          </p:cNvPr>
          <p:cNvSpPr>
            <a:spLocks noGrp="1"/>
          </p:cNvSpPr>
          <p:nvPr>
            <p:ph type="body" sz="quarter" idx="20"/>
          </p:nvPr>
        </p:nvSpPr>
        <p:spPr>
          <a:xfrm>
            <a:off x="578574" y="3388722"/>
            <a:ext cx="5930583" cy="2803653"/>
          </a:xfrm>
          <a:solidFill>
            <a:schemeClr val="bg1">
              <a:lumMod val="95000"/>
            </a:schemeClr>
          </a:solidFill>
        </p:spPr>
        <p:txBody>
          <a:bodyPr anchor="ctr"/>
          <a:lstStyle/>
          <a:p>
            <a:pPr marL="0" indent="0">
              <a:lnSpc>
                <a:spcPct val="114000"/>
              </a:lnSpc>
              <a:buNone/>
            </a:pPr>
            <a:r>
              <a:rPr lang="en-US" sz="2000" b="0" dirty="0">
                <a:solidFill>
                  <a:srgbClr val="000000"/>
                </a:solidFill>
                <a:effectLst/>
                <a:latin typeface="Consolas" panose="020B0609020204030204" pitchFamily="49" charset="0"/>
              </a:rPr>
              <a:t>FY2018 Sales = </a:t>
            </a:r>
            <a:r>
              <a:rPr lang="en-US" sz="2000" b="0" dirty="0">
                <a:solidFill>
                  <a:srgbClr val="3165BB"/>
                </a:solidFill>
                <a:effectLst/>
                <a:latin typeface="Consolas" panose="020B0609020204030204" pitchFamily="49" charset="0"/>
              </a:rPr>
              <a:t>SUMX</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CALCULATETABLE</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'Sales'</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'Date'[Year]</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"FY2018"</a:t>
            </a:r>
            <a:endParaRPr lang="en-US" sz="2000" b="0" dirty="0">
              <a:solidFill>
                <a:srgbClr val="000000"/>
              </a:solidFill>
              <a:effectLst/>
              <a:latin typeface="Consolas" panose="020B0609020204030204" pitchFamily="49" charset="0"/>
            </a:endParaRPr>
          </a:p>
          <a:p>
            <a:pPr marL="0" indent="0">
              <a:lnSpc>
                <a:spcPct val="114000"/>
              </a:lnSpc>
              <a:buNone/>
            </a:pPr>
            <a:r>
              <a:rPr lang="en-US" sz="2000" b="0" dirty="0">
                <a:solidFill>
                  <a:srgbClr val="000000"/>
                </a:solidFill>
                <a:effectLst/>
                <a:latin typeface="Consolas" panose="020B0609020204030204" pitchFamily="49" charset="0"/>
              </a:rPr>
              <a:t>    ),</a:t>
            </a:r>
          </a:p>
          <a:p>
            <a:pPr marL="0" indent="0">
              <a:lnSpc>
                <a:spcPct val="114000"/>
              </a:lnSpc>
              <a:buNone/>
            </a:pP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[Sales]</a:t>
            </a:r>
            <a:endParaRPr lang="en-US" sz="2000" b="0" dirty="0">
              <a:solidFill>
                <a:srgbClr val="000000"/>
              </a:solidFill>
              <a:effectLst/>
              <a:latin typeface="Consolas" panose="020B0609020204030204" pitchFamily="49" charset="0"/>
            </a:endParaRPr>
          </a:p>
          <a:p>
            <a:pPr marL="0" indent="0">
              <a:lnSpc>
                <a:spcPct val="114000"/>
              </a:lnSpc>
              <a:buNone/>
            </a:pPr>
            <a:r>
              <a:rPr lang="en-US" sz="2000" b="0" dirty="0">
                <a:solidFill>
                  <a:srgbClr val="000000"/>
                </a:solidFill>
                <a:effectLst/>
                <a:latin typeface="Consolas" panose="020B0609020204030204" pitchFamily="49" charset="0"/>
              </a:rPr>
              <a:t>)</a:t>
            </a:r>
          </a:p>
        </p:txBody>
      </p:sp>
      <p:pic>
        <p:nvPicPr>
          <p:cNvPr id="4" name="Picture 3" descr="One table showing the value for FY2018 sales measure. One table showing the total sales for three different years. One table using the FY2018 Sales measure with the Year, and how regardless of the year, the measure value is applied for the FY2018 value only.">
            <a:extLst>
              <a:ext uri="{FF2B5EF4-FFF2-40B4-BE49-F238E27FC236}">
                <a16:creationId xmlns:a16="http://schemas.microsoft.com/office/drawing/2014/main" id="{F47C49B3-52A0-31D8-DF2E-15C587376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677" y="1849178"/>
            <a:ext cx="4277014" cy="3286918"/>
          </a:xfrm>
          <a:prstGeom prst="rect">
            <a:avLst/>
          </a:prstGeom>
          <a:ln>
            <a:solidFill>
              <a:schemeClr val="tx1"/>
            </a:solidFill>
          </a:ln>
        </p:spPr>
      </p:pic>
      <p:sp>
        <p:nvSpPr>
          <p:cNvPr id="5" name="Rectangle 4">
            <a:extLst>
              <a:ext uri="{FF2B5EF4-FFF2-40B4-BE49-F238E27FC236}">
                <a16:creationId xmlns:a16="http://schemas.microsoft.com/office/drawing/2014/main" id="{FB2F9CCB-8598-DCF6-BE82-9E5E6F9815D0}"/>
              </a:ext>
              <a:ext uri="{C183D7F6-B498-43B3-948B-1728B52AA6E4}">
                <adec:decorative xmlns:adec="http://schemas.microsoft.com/office/drawing/2017/decorative" val="1"/>
              </a:ext>
            </a:extLst>
          </p:cNvPr>
          <p:cNvSpPr/>
          <p:nvPr/>
        </p:nvSpPr>
        <p:spPr bwMode="auto">
          <a:xfrm>
            <a:off x="7338060" y="2293620"/>
            <a:ext cx="1097280" cy="274320"/>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7B8CC49-F365-34E3-A7D7-8EF1EED11C54}"/>
              </a:ext>
              <a:ext uri="{C183D7F6-B498-43B3-948B-1728B52AA6E4}">
                <adec:decorative xmlns:adec="http://schemas.microsoft.com/office/drawing/2017/decorative" val="1"/>
              </a:ext>
            </a:extLst>
          </p:cNvPr>
          <p:cNvSpPr/>
          <p:nvPr/>
        </p:nvSpPr>
        <p:spPr bwMode="auto">
          <a:xfrm>
            <a:off x="10073640" y="2834640"/>
            <a:ext cx="1097280" cy="274320"/>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DABB032-7376-63DF-61CF-D1582FB65B3D}"/>
              </a:ext>
              <a:ext uri="{C183D7F6-B498-43B3-948B-1728B52AA6E4}">
                <adec:decorative xmlns:adec="http://schemas.microsoft.com/office/drawing/2017/decorative" val="1"/>
              </a:ext>
            </a:extLst>
          </p:cNvPr>
          <p:cNvSpPr/>
          <p:nvPr/>
        </p:nvSpPr>
        <p:spPr bwMode="auto">
          <a:xfrm>
            <a:off x="7802880" y="3202298"/>
            <a:ext cx="1097280" cy="1758321"/>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5623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B35840-39D7-A2F2-7D3C-61E4332230A5}"/>
              </a:ext>
            </a:extLst>
          </p:cNvPr>
          <p:cNvSpPr>
            <a:spLocks noGrp="1"/>
          </p:cNvSpPr>
          <p:nvPr>
            <p:ph type="title"/>
          </p:nvPr>
        </p:nvSpPr>
        <p:spPr/>
        <p:txBody>
          <a:bodyPr/>
          <a:lstStyle/>
          <a:p>
            <a:r>
              <a:rPr lang="en-US" dirty="0"/>
              <a:t>What is DAX?</a:t>
            </a:r>
          </a:p>
        </p:txBody>
      </p:sp>
      <p:sp>
        <p:nvSpPr>
          <p:cNvPr id="7" name="Text Placeholder 6">
            <a:extLst>
              <a:ext uri="{FF2B5EF4-FFF2-40B4-BE49-F238E27FC236}">
                <a16:creationId xmlns:a16="http://schemas.microsoft.com/office/drawing/2014/main" id="{6D6B6880-8AED-D730-6753-16DB21C985EA}"/>
              </a:ext>
            </a:extLst>
          </p:cNvPr>
          <p:cNvSpPr>
            <a:spLocks noGrp="1"/>
          </p:cNvSpPr>
          <p:nvPr>
            <p:ph type="body" sz="quarter" idx="16"/>
          </p:nvPr>
        </p:nvSpPr>
        <p:spPr>
          <a:xfrm>
            <a:off x="584200" y="1594155"/>
            <a:ext cx="5082540" cy="3162854"/>
          </a:xfrm>
        </p:spPr>
        <p:txBody>
          <a:bodyPr/>
          <a:lstStyle/>
          <a:p>
            <a:pPr marL="292100" lvl="0" indent="-292100">
              <a:lnSpc>
                <a:spcPct val="150000"/>
              </a:lnSpc>
              <a:spcBef>
                <a:spcPts val="600"/>
              </a:spcBef>
              <a:spcAft>
                <a:spcPts val="600"/>
              </a:spcAft>
              <a:buFont typeface="Arial" panose="020B0604020202020204" pitchFamily="34" charset="0"/>
              <a:buChar char="•"/>
            </a:pPr>
            <a:r>
              <a:rPr lang="en-US" sz="2400" b="1" u="sng" dirty="0">
                <a:latin typeface="+mn-lt"/>
              </a:rPr>
              <a:t>D</a:t>
            </a:r>
            <a:r>
              <a:rPr lang="en-US" sz="2400" dirty="0">
                <a:latin typeface="+mn-lt"/>
              </a:rPr>
              <a:t>ata </a:t>
            </a:r>
            <a:r>
              <a:rPr lang="en-US" sz="2400" b="1" u="sng" dirty="0">
                <a:latin typeface="+mn-lt"/>
              </a:rPr>
              <a:t>A</a:t>
            </a:r>
            <a:r>
              <a:rPr lang="en-US" sz="2400" dirty="0">
                <a:latin typeface="+mn-lt"/>
              </a:rPr>
              <a:t>nalysis E</a:t>
            </a:r>
            <a:r>
              <a:rPr lang="en-US" sz="2400" b="1" u="sng" dirty="0">
                <a:latin typeface="+mn-lt"/>
              </a:rPr>
              <a:t>x</a:t>
            </a:r>
            <a:r>
              <a:rPr lang="en-US" sz="2400" dirty="0">
                <a:latin typeface="+mn-lt"/>
              </a:rPr>
              <a:t>pressions </a:t>
            </a:r>
          </a:p>
          <a:p>
            <a:pPr marL="292100" lvl="0" indent="-292100">
              <a:lnSpc>
                <a:spcPct val="150000"/>
              </a:lnSpc>
              <a:spcBef>
                <a:spcPts val="600"/>
              </a:spcBef>
              <a:spcAft>
                <a:spcPts val="600"/>
              </a:spcAft>
              <a:buFont typeface="Arial" panose="020B0604020202020204" pitchFamily="34" charset="0"/>
              <a:buChar char="•"/>
            </a:pPr>
            <a:r>
              <a:rPr lang="en-US" sz="2400" dirty="0">
                <a:latin typeface="+mn-lt"/>
              </a:rPr>
              <a:t>Library of functions and operators</a:t>
            </a:r>
          </a:p>
          <a:p>
            <a:pPr marL="292100" lvl="0" indent="-292100">
              <a:lnSpc>
                <a:spcPct val="150000"/>
              </a:lnSpc>
              <a:spcBef>
                <a:spcPts val="600"/>
              </a:spcBef>
              <a:spcAft>
                <a:spcPts val="600"/>
              </a:spcAft>
              <a:buFont typeface="Arial" panose="020B0604020202020204" pitchFamily="34" charset="0"/>
              <a:buChar char="•"/>
            </a:pPr>
            <a:r>
              <a:rPr lang="en-US" sz="2400" dirty="0">
                <a:latin typeface="+mn-lt"/>
              </a:rPr>
              <a:t>Build formulas and expressions</a:t>
            </a:r>
          </a:p>
          <a:p>
            <a:pPr marL="292100" lvl="0" indent="-292100">
              <a:lnSpc>
                <a:spcPct val="150000"/>
              </a:lnSpc>
              <a:spcBef>
                <a:spcPts val="600"/>
              </a:spcBef>
              <a:spcAft>
                <a:spcPts val="600"/>
              </a:spcAft>
              <a:buFont typeface="Arial" panose="020B0604020202020204" pitchFamily="34" charset="0"/>
              <a:buChar char="•"/>
            </a:pPr>
            <a:r>
              <a:rPr lang="en-US" sz="2400" dirty="0">
                <a:latin typeface="+mn-lt"/>
              </a:rPr>
              <a:t>Create calculated measures, columns, and tables</a:t>
            </a:r>
          </a:p>
        </p:txBody>
      </p:sp>
      <p:pic>
        <p:nvPicPr>
          <p:cNvPr id="9" name="Picture Placeholder 8" descr="Screenshot of the different calculation types available: new measure, quick measure, new column, new table.">
            <a:extLst>
              <a:ext uri="{FF2B5EF4-FFF2-40B4-BE49-F238E27FC236}">
                <a16:creationId xmlns:a16="http://schemas.microsoft.com/office/drawing/2014/main" id="{9DE49F01-430B-3521-A94D-D3E41B70BA57}"/>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l="-122"/>
          <a:stretch/>
        </p:blipFill>
        <p:spPr>
          <a:xfrm>
            <a:off x="6525260" y="1594155"/>
            <a:ext cx="5082540" cy="2407921"/>
          </a:xfrm>
          <a:prstGeom prst="rect">
            <a:avLst/>
          </a:prstGeom>
          <a:solidFill>
            <a:schemeClr val="bg1"/>
          </a:solidFill>
          <a:ln w="9525">
            <a:solidFill>
              <a:schemeClr val="tx1"/>
            </a:solidFill>
          </a:ln>
        </p:spPr>
      </p:pic>
    </p:spTree>
    <p:extLst>
      <p:ext uri="{BB962C8B-B14F-4D97-AF65-F5344CB8AC3E}">
        <p14:creationId xmlns:p14="http://schemas.microsoft.com/office/powerpoint/2010/main" val="35558645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E74D9-F0D9-F82B-6D20-A6721FDC1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F24B1-E05C-63D7-E036-9B0431E48106}"/>
              </a:ext>
            </a:extLst>
          </p:cNvPr>
          <p:cNvSpPr>
            <a:spLocks noGrp="1"/>
          </p:cNvSpPr>
          <p:nvPr>
            <p:ph type="title"/>
          </p:nvPr>
        </p:nvSpPr>
        <p:spPr>
          <a:xfrm>
            <a:off x="588262" y="585216"/>
            <a:ext cx="11011600" cy="492443"/>
          </a:xfrm>
        </p:spPr>
        <p:txBody>
          <a:bodyPr/>
          <a:lstStyle/>
          <a:p>
            <a:r>
              <a:rPr lang="en-US" dirty="0"/>
              <a:t>Windowing functions</a:t>
            </a:r>
          </a:p>
        </p:txBody>
      </p:sp>
      <p:sp>
        <p:nvSpPr>
          <p:cNvPr id="8" name="Text Placeholder 7">
            <a:extLst>
              <a:ext uri="{FF2B5EF4-FFF2-40B4-BE49-F238E27FC236}">
                <a16:creationId xmlns:a16="http://schemas.microsoft.com/office/drawing/2014/main" id="{AC0AF0FD-0670-4037-9C83-ED11AF9044A8}"/>
              </a:ext>
            </a:extLst>
          </p:cNvPr>
          <p:cNvSpPr>
            <a:spLocks noGrp="1"/>
          </p:cNvSpPr>
          <p:nvPr>
            <p:ph type="body" sz="quarter" idx="15"/>
          </p:nvPr>
        </p:nvSpPr>
        <p:spPr>
          <a:xfrm>
            <a:off x="585788" y="1590675"/>
            <a:ext cx="6104572" cy="1408348"/>
          </a:xfrm>
        </p:spPr>
        <p:txBody>
          <a:bodyPr/>
          <a:lstStyle/>
          <a:p>
            <a:pPr>
              <a:spcAft>
                <a:spcPts val="1800"/>
              </a:spcAft>
            </a:pPr>
            <a:r>
              <a:rPr lang="en-US" sz="2400" dirty="0"/>
              <a:t>Calculate in a specific window of data.</a:t>
            </a:r>
          </a:p>
          <a:p>
            <a:pPr>
              <a:spcAft>
                <a:spcPts val="1800"/>
              </a:spcAft>
            </a:pPr>
            <a:r>
              <a:rPr lang="en-US" sz="2400" dirty="0"/>
              <a:t>Useful for rankings and running totals.</a:t>
            </a:r>
          </a:p>
        </p:txBody>
      </p:sp>
      <p:sp>
        <p:nvSpPr>
          <p:cNvPr id="36" name="Text Placeholder 35">
            <a:extLst>
              <a:ext uri="{FF2B5EF4-FFF2-40B4-BE49-F238E27FC236}">
                <a16:creationId xmlns:a16="http://schemas.microsoft.com/office/drawing/2014/main" id="{94D9994F-2257-F205-D088-D35A671873F0}"/>
              </a:ext>
            </a:extLst>
          </p:cNvPr>
          <p:cNvSpPr>
            <a:spLocks noGrp="1"/>
          </p:cNvSpPr>
          <p:nvPr>
            <p:ph type="body" sz="quarter" idx="20"/>
          </p:nvPr>
        </p:nvSpPr>
        <p:spPr>
          <a:xfrm>
            <a:off x="585788" y="3349883"/>
            <a:ext cx="5930583" cy="2881329"/>
          </a:xfrm>
          <a:solidFill>
            <a:schemeClr val="bg1">
              <a:lumMod val="95000"/>
            </a:schemeClr>
          </a:solidFill>
        </p:spPr>
        <p:txBody>
          <a:bodyPr anchor="ctr"/>
          <a:lstStyle/>
          <a:p>
            <a:pPr marL="0" indent="0">
              <a:spcBef>
                <a:spcPts val="0"/>
              </a:spcBef>
              <a:buNone/>
            </a:pPr>
            <a:r>
              <a:rPr lang="en-US" sz="2000" b="0" dirty="0" err="1">
                <a:solidFill>
                  <a:srgbClr val="000000"/>
                </a:solidFill>
                <a:effectLst/>
                <a:latin typeface="Consolas" panose="020B0609020204030204" pitchFamily="49" charset="0"/>
              </a:rPr>
              <a:t>PreviousYearSales</a:t>
            </a:r>
            <a:r>
              <a:rPr lang="en-US" sz="2000" b="0" dirty="0">
                <a:solidFill>
                  <a:srgbClr val="000000"/>
                </a:solidFill>
                <a:effectLst/>
                <a:latin typeface="Consolas" panose="020B0609020204030204" pitchFamily="49" charset="0"/>
              </a:rPr>
              <a:t> = </a:t>
            </a:r>
          </a:p>
          <a:p>
            <a:pPr marL="0" indent="0">
              <a:spcBef>
                <a:spcPts val="0"/>
              </a:spcBef>
              <a:buNone/>
            </a:pPr>
            <a:r>
              <a:rPr lang="en-US" sz="2000" b="0" dirty="0">
                <a:solidFill>
                  <a:srgbClr val="3165BB"/>
                </a:solidFill>
                <a:effectLst/>
                <a:latin typeface="Consolas" panose="020B0609020204030204" pitchFamily="49" charset="0"/>
              </a:rPr>
              <a:t>CALCULATE</a:t>
            </a:r>
            <a:r>
              <a:rPr lang="en-US" sz="2000" b="0" dirty="0">
                <a:solidFill>
                  <a:srgbClr val="000000"/>
                </a:solidFill>
                <a:effectLst/>
                <a:latin typeface="Consolas" panose="020B0609020204030204" pitchFamily="49" charset="0"/>
              </a:rPr>
              <a:t> (</a:t>
            </a:r>
          </a:p>
          <a:p>
            <a:pPr marL="0" indent="0">
              <a:spcBef>
                <a:spcPts val="0"/>
              </a:spcBef>
              <a:buNone/>
            </a:pPr>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SUM</a:t>
            </a:r>
            <a:r>
              <a:rPr lang="en-US" sz="2000" b="0" dirty="0">
                <a:solidFill>
                  <a:srgbClr val="000000"/>
                </a:solidFill>
                <a:effectLst/>
                <a:latin typeface="Consolas" panose="020B0609020204030204" pitchFamily="49" charset="0"/>
              </a:rPr>
              <a:t> ( </a:t>
            </a:r>
            <a:r>
              <a:rPr lang="en-US" sz="2000" b="0" dirty="0">
                <a:solidFill>
                  <a:srgbClr val="001080"/>
                </a:solidFill>
                <a:effectLst/>
                <a:latin typeface="Consolas" panose="020B0609020204030204" pitchFamily="49" charset="0"/>
              </a:rPr>
              <a:t>Sales[Sales]</a:t>
            </a:r>
            <a:r>
              <a:rPr lang="en-US" sz="2000" b="0" dirty="0">
                <a:solidFill>
                  <a:srgbClr val="000000"/>
                </a:solidFill>
                <a:effectLst/>
                <a:latin typeface="Consolas" panose="020B0609020204030204" pitchFamily="49" charset="0"/>
              </a:rPr>
              <a:t> ),</a:t>
            </a:r>
          </a:p>
          <a:p>
            <a:pPr marL="0" indent="0">
              <a:spcBef>
                <a:spcPts val="0"/>
              </a:spcBef>
              <a:buNone/>
            </a:pPr>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OFFSET</a:t>
            </a:r>
            <a:r>
              <a:rPr lang="en-US" sz="2000" b="0" dirty="0">
                <a:solidFill>
                  <a:srgbClr val="000000"/>
                </a:solidFill>
                <a:effectLst/>
                <a:latin typeface="Consolas" panose="020B0609020204030204" pitchFamily="49" charset="0"/>
              </a:rPr>
              <a:t> ( </a:t>
            </a:r>
          </a:p>
          <a:p>
            <a:pPr marL="0" indent="0">
              <a:spcBef>
                <a:spcPts val="0"/>
              </a:spcBef>
              <a:buNone/>
            </a:pPr>
            <a:r>
              <a:rPr lang="en-US" sz="2000" dirty="0">
                <a:solidFill>
                  <a:srgbClr val="000000"/>
                </a:solidFill>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pPr marL="0" indent="0">
              <a:spcBef>
                <a:spcPts val="0"/>
              </a:spcBef>
              <a:buNone/>
            </a:pPr>
            <a:r>
              <a:rPr lang="en-US" sz="2000" b="0" dirty="0">
                <a:solidFill>
                  <a:srgbClr val="000000"/>
                </a:solidFill>
                <a:effectLst/>
                <a:latin typeface="Consolas" panose="020B0609020204030204" pitchFamily="49" charset="0"/>
              </a:rPr>
              <a:t>        ,</a:t>
            </a:r>
          </a:p>
          <a:p>
            <a:pPr marL="0" indent="0">
              <a:spcBef>
                <a:spcPts val="0"/>
              </a:spcBef>
              <a:buNone/>
            </a:pPr>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ORDERBY</a:t>
            </a:r>
            <a:r>
              <a:rPr lang="en-US" sz="2000" b="0" dirty="0">
                <a:solidFill>
                  <a:srgbClr val="000000"/>
                </a:solidFill>
                <a:effectLst/>
                <a:latin typeface="Consolas" panose="020B0609020204030204" pitchFamily="49" charset="0"/>
              </a:rPr>
              <a:t> ( </a:t>
            </a:r>
            <a:r>
              <a:rPr lang="en-US" sz="2000" b="0" dirty="0">
                <a:solidFill>
                  <a:srgbClr val="001080"/>
                </a:solidFill>
                <a:effectLst/>
                <a:latin typeface="Consolas" panose="020B0609020204030204" pitchFamily="49" charset="0"/>
              </a:rPr>
              <a:t>'Date'</a:t>
            </a:r>
            <a:r>
              <a:rPr lang="en-US" sz="2000" b="0" dirty="0">
                <a:solidFill>
                  <a:srgbClr val="5F5F5F"/>
                </a:solidFill>
                <a:effectLst/>
                <a:latin typeface="Consolas" panose="020B0609020204030204" pitchFamily="49" charset="0"/>
              </a:rPr>
              <a:t>[Year]</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ASC</a:t>
            </a:r>
            <a:r>
              <a:rPr lang="en-US" sz="2000" b="0" dirty="0">
                <a:solidFill>
                  <a:srgbClr val="000000"/>
                </a:solidFill>
                <a:effectLst/>
                <a:latin typeface="Consolas" panose="020B0609020204030204" pitchFamily="49" charset="0"/>
              </a:rPr>
              <a:t> ),</a:t>
            </a:r>
          </a:p>
          <a:p>
            <a:pPr marL="0" indent="0">
              <a:spcBef>
                <a:spcPts val="0"/>
              </a:spcBef>
              <a:buNone/>
            </a:pPr>
            <a:r>
              <a:rPr lang="en-US" sz="2000" b="0" dirty="0">
                <a:solidFill>
                  <a:srgbClr val="000000"/>
                </a:solidFill>
                <a:effectLst/>
                <a:latin typeface="Consolas" panose="020B0609020204030204" pitchFamily="49" charset="0"/>
              </a:rPr>
              <a:t>    )</a:t>
            </a:r>
          </a:p>
          <a:p>
            <a:pPr marL="0" indent="0">
              <a:spcBef>
                <a:spcPts val="0"/>
              </a:spcBef>
              <a:buNone/>
            </a:pPr>
            <a:r>
              <a:rPr lang="en-US" sz="2000" b="0" dirty="0">
                <a:solidFill>
                  <a:srgbClr val="000000"/>
                </a:solidFill>
                <a:effectLst/>
                <a:latin typeface="Consolas" panose="020B0609020204030204" pitchFamily="49" charset="0"/>
              </a:rPr>
              <a:t>)</a:t>
            </a:r>
          </a:p>
        </p:txBody>
      </p:sp>
      <p:pic>
        <p:nvPicPr>
          <p:cNvPr id="38" name="Picture 37" descr="Table visual with Year, Sum of Sales, and PreviousYearSales measure showing the offset function.">
            <a:extLst>
              <a:ext uri="{FF2B5EF4-FFF2-40B4-BE49-F238E27FC236}">
                <a16:creationId xmlns:a16="http://schemas.microsoft.com/office/drawing/2014/main" id="{DF2CC5BC-8053-5F7E-53D1-61E1E987B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15052" y="2486875"/>
            <a:ext cx="4107328" cy="2175200"/>
          </a:xfrm>
          <a:prstGeom prst="rect">
            <a:avLst/>
          </a:prstGeom>
          <a:ln>
            <a:solidFill>
              <a:schemeClr val="tx1"/>
            </a:solidFill>
          </a:ln>
        </p:spPr>
      </p:pic>
    </p:spTree>
    <p:extLst>
      <p:ext uri="{BB962C8B-B14F-4D97-AF65-F5344CB8AC3E}">
        <p14:creationId xmlns:p14="http://schemas.microsoft.com/office/powerpoint/2010/main" val="2396039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D3391-E753-B5AD-42F1-1902236929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8A662-7AC7-5908-09BD-45F02CF997CD}"/>
              </a:ext>
            </a:extLst>
          </p:cNvPr>
          <p:cNvSpPr>
            <a:spLocks noGrp="1"/>
          </p:cNvSpPr>
          <p:nvPr>
            <p:ph type="title"/>
          </p:nvPr>
        </p:nvSpPr>
        <p:spPr>
          <a:xfrm>
            <a:off x="588262" y="585216"/>
            <a:ext cx="11011600" cy="492443"/>
          </a:xfrm>
        </p:spPr>
        <p:txBody>
          <a:bodyPr/>
          <a:lstStyle/>
          <a:p>
            <a:r>
              <a:rPr lang="en-US" dirty="0"/>
              <a:t>Information functions</a:t>
            </a:r>
          </a:p>
        </p:txBody>
      </p:sp>
      <p:sp>
        <p:nvSpPr>
          <p:cNvPr id="8" name="Text Placeholder 7">
            <a:extLst>
              <a:ext uri="{FF2B5EF4-FFF2-40B4-BE49-F238E27FC236}">
                <a16:creationId xmlns:a16="http://schemas.microsoft.com/office/drawing/2014/main" id="{49A5C5ED-ACCD-79C3-DB41-DF98D31F065E}"/>
              </a:ext>
            </a:extLst>
          </p:cNvPr>
          <p:cNvSpPr>
            <a:spLocks noGrp="1"/>
          </p:cNvSpPr>
          <p:nvPr>
            <p:ph type="body" sz="quarter" idx="15"/>
          </p:nvPr>
        </p:nvSpPr>
        <p:spPr>
          <a:xfrm>
            <a:off x="585788" y="1590675"/>
            <a:ext cx="5218112" cy="1412694"/>
          </a:xfrm>
        </p:spPr>
        <p:txBody>
          <a:bodyPr/>
          <a:lstStyle/>
          <a:p>
            <a:pPr>
              <a:spcAft>
                <a:spcPts val="1800"/>
              </a:spcAft>
            </a:pPr>
            <a:r>
              <a:rPr lang="en-US" sz="2400" dirty="0"/>
              <a:t>Perform checks and applies a condition to resulting value.</a:t>
            </a:r>
          </a:p>
          <a:p>
            <a:pPr>
              <a:spcAft>
                <a:spcPts val="1800"/>
              </a:spcAft>
            </a:pPr>
            <a:r>
              <a:rPr lang="en-US" sz="2400" dirty="0"/>
              <a:t>Use with IF to control results.</a:t>
            </a:r>
          </a:p>
        </p:txBody>
      </p:sp>
      <p:sp>
        <p:nvSpPr>
          <p:cNvPr id="36" name="Text Placeholder 35">
            <a:extLst>
              <a:ext uri="{FF2B5EF4-FFF2-40B4-BE49-F238E27FC236}">
                <a16:creationId xmlns:a16="http://schemas.microsoft.com/office/drawing/2014/main" id="{B31C7222-5B80-8A0F-72CC-A1305385389A}"/>
              </a:ext>
            </a:extLst>
          </p:cNvPr>
          <p:cNvSpPr>
            <a:spLocks noGrp="1"/>
          </p:cNvSpPr>
          <p:nvPr>
            <p:ph type="body" sz="quarter" idx="20"/>
          </p:nvPr>
        </p:nvSpPr>
        <p:spPr>
          <a:xfrm>
            <a:off x="585788" y="3763566"/>
            <a:ext cx="5930583" cy="2391232"/>
          </a:xfrm>
          <a:solidFill>
            <a:schemeClr val="bg1">
              <a:lumMod val="95000"/>
            </a:schemeClr>
          </a:solidFill>
        </p:spPr>
        <p:txBody>
          <a:bodyPr anchor="ctr"/>
          <a:lstStyle/>
          <a:p>
            <a:pPr marL="0" indent="0">
              <a:lnSpc>
                <a:spcPct val="114000"/>
              </a:lnSpc>
              <a:buNone/>
            </a:pPr>
            <a:r>
              <a:rPr lang="en-US" sz="2000" b="0" dirty="0">
                <a:solidFill>
                  <a:srgbClr val="000000"/>
                </a:solidFill>
                <a:effectLst/>
                <a:latin typeface="Consolas" panose="020B0609020204030204" pitchFamily="49" charset="0"/>
              </a:rPr>
              <a:t>Total Sales for Single Category = </a:t>
            </a:r>
          </a:p>
          <a:p>
            <a:pPr marL="0" indent="0">
              <a:lnSpc>
                <a:spcPct val="114000"/>
              </a:lnSpc>
              <a:buNone/>
            </a:pPr>
            <a:r>
              <a:rPr lang="en-US" sz="2000" b="0" dirty="0">
                <a:solidFill>
                  <a:srgbClr val="3165BB"/>
                </a:solidFill>
                <a:effectLst/>
                <a:latin typeface="Consolas" panose="020B0609020204030204" pitchFamily="49" charset="0"/>
              </a:rPr>
              <a:t>IF</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HASONEVALUE</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Product[Category]</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SUM</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Sales[Sales]</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BLANK</a:t>
            </a:r>
            <a:r>
              <a:rPr lang="en-US" sz="2000" b="0" dirty="0">
                <a:solidFill>
                  <a:srgbClr val="000000"/>
                </a:solidFill>
                <a:effectLst/>
                <a:latin typeface="Consolas" panose="020B0609020204030204" pitchFamily="49" charset="0"/>
              </a:rPr>
              <a:t>()</a:t>
            </a:r>
          </a:p>
          <a:p>
            <a:pPr marL="0" indent="0">
              <a:lnSpc>
                <a:spcPct val="114000"/>
              </a:lnSpc>
              <a:buNone/>
            </a:pPr>
            <a:r>
              <a:rPr lang="en-US" sz="2000" b="0" dirty="0">
                <a:solidFill>
                  <a:srgbClr val="000000"/>
                </a:solidFill>
                <a:effectLst/>
                <a:latin typeface="Consolas" panose="020B0609020204030204" pitchFamily="49" charset="0"/>
              </a:rPr>
              <a:t>)</a:t>
            </a:r>
          </a:p>
        </p:txBody>
      </p:sp>
      <p:pic>
        <p:nvPicPr>
          <p:cNvPr id="38" name="Picture 37" descr="Table visual with Category, Total Sales for a Single Category, and Sum of Sales. The HASONEVALUE function results in no total sales for the measure.">
            <a:extLst>
              <a:ext uri="{FF2B5EF4-FFF2-40B4-BE49-F238E27FC236}">
                <a16:creationId xmlns:a16="http://schemas.microsoft.com/office/drawing/2014/main" id="{194B60DA-B70D-EAB8-B6F9-A7F33C6C1C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50973" y="2654524"/>
            <a:ext cx="4555239" cy="1782026"/>
          </a:xfrm>
          <a:prstGeom prst="rect">
            <a:avLst/>
          </a:prstGeom>
          <a:ln>
            <a:solidFill>
              <a:schemeClr val="tx1"/>
            </a:solidFill>
          </a:ln>
        </p:spPr>
      </p:pic>
      <p:sp>
        <p:nvSpPr>
          <p:cNvPr id="3" name="Rectangle 2">
            <a:extLst>
              <a:ext uri="{FF2B5EF4-FFF2-40B4-BE49-F238E27FC236}">
                <a16:creationId xmlns:a16="http://schemas.microsoft.com/office/drawing/2014/main" id="{DCE2F6DE-A9AA-42BC-73F6-C4137C378AB9}"/>
              </a:ext>
              <a:ext uri="{C183D7F6-B498-43B3-948B-1728B52AA6E4}">
                <adec:decorative xmlns:adec="http://schemas.microsoft.com/office/drawing/2017/decorative" val="1"/>
              </a:ext>
            </a:extLst>
          </p:cNvPr>
          <p:cNvSpPr/>
          <p:nvPr/>
        </p:nvSpPr>
        <p:spPr bwMode="auto">
          <a:xfrm>
            <a:off x="8382000" y="4053840"/>
            <a:ext cx="2087880" cy="289560"/>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41725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B98B4-2D5A-BAB7-81CC-B712D3AAE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E2668-D3AA-D0F1-3D3C-9DC477C76B89}"/>
              </a:ext>
            </a:extLst>
          </p:cNvPr>
          <p:cNvSpPr>
            <a:spLocks noGrp="1"/>
          </p:cNvSpPr>
          <p:nvPr>
            <p:ph type="title"/>
          </p:nvPr>
        </p:nvSpPr>
        <p:spPr>
          <a:xfrm>
            <a:off x="588262" y="3182779"/>
            <a:ext cx="11011600" cy="492443"/>
          </a:xfrm>
        </p:spPr>
        <p:txBody>
          <a:bodyPr/>
          <a:lstStyle/>
          <a:p>
            <a:r>
              <a:rPr lang="en-US" dirty="0"/>
              <a:t>Create dynamic calculation elements</a:t>
            </a:r>
          </a:p>
        </p:txBody>
      </p:sp>
    </p:spTree>
    <p:extLst>
      <p:ext uri="{BB962C8B-B14F-4D97-AF65-F5344CB8AC3E}">
        <p14:creationId xmlns:p14="http://schemas.microsoft.com/office/powerpoint/2010/main" val="31864685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3BB7-2571-B353-A77F-EA3BD27175A5}"/>
              </a:ext>
            </a:extLst>
          </p:cNvPr>
          <p:cNvSpPr>
            <a:spLocks noGrp="1"/>
          </p:cNvSpPr>
          <p:nvPr>
            <p:ph type="title"/>
          </p:nvPr>
        </p:nvSpPr>
        <p:spPr/>
        <p:txBody>
          <a:bodyPr/>
          <a:lstStyle/>
          <a:p>
            <a:r>
              <a:rPr lang="en-US" dirty="0"/>
              <a:t>Calculation groups</a:t>
            </a:r>
          </a:p>
        </p:txBody>
      </p:sp>
      <p:sp>
        <p:nvSpPr>
          <p:cNvPr id="5" name="Text Placeholder 4">
            <a:extLst>
              <a:ext uri="{FF2B5EF4-FFF2-40B4-BE49-F238E27FC236}">
                <a16:creationId xmlns:a16="http://schemas.microsoft.com/office/drawing/2014/main" id="{35AE88B6-18AA-2DE1-1935-B69B3D92A03C}"/>
              </a:ext>
            </a:extLst>
          </p:cNvPr>
          <p:cNvSpPr>
            <a:spLocks noGrp="1"/>
          </p:cNvSpPr>
          <p:nvPr>
            <p:ph type="body" sz="quarter" idx="20"/>
          </p:nvPr>
        </p:nvSpPr>
        <p:spPr>
          <a:xfrm>
            <a:off x="567030" y="1591056"/>
            <a:ext cx="6199530" cy="2086725"/>
          </a:xfrm>
        </p:spPr>
        <p:txBody>
          <a:bodyPr/>
          <a:lstStyle/>
          <a:p>
            <a:pPr>
              <a:spcAft>
                <a:spcPts val="1800"/>
              </a:spcAft>
            </a:pPr>
            <a:r>
              <a:rPr lang="en-US" sz="2400" dirty="0"/>
              <a:t>Reusable calculations across other measures.</a:t>
            </a:r>
          </a:p>
          <a:p>
            <a:pPr>
              <a:spcAft>
                <a:spcPts val="1800"/>
              </a:spcAft>
            </a:pPr>
            <a:r>
              <a:rPr lang="en-US" sz="2400" dirty="0"/>
              <a:t>Contextual to measure included in a matrix visual.</a:t>
            </a:r>
          </a:p>
          <a:p>
            <a:pPr>
              <a:spcAft>
                <a:spcPts val="1800"/>
              </a:spcAft>
            </a:pPr>
            <a:r>
              <a:rPr lang="en-US" sz="2400" dirty="0"/>
              <a:t>Can be used in other measures also.</a:t>
            </a:r>
          </a:p>
        </p:txBody>
      </p:sp>
      <p:sp>
        <p:nvSpPr>
          <p:cNvPr id="4" name="Text Placeholder 3">
            <a:extLst>
              <a:ext uri="{FF2B5EF4-FFF2-40B4-BE49-F238E27FC236}">
                <a16:creationId xmlns:a16="http://schemas.microsoft.com/office/drawing/2014/main" id="{6494D0D9-021E-43CE-CEBE-21D61DE2B627}"/>
              </a:ext>
            </a:extLst>
          </p:cNvPr>
          <p:cNvSpPr>
            <a:spLocks noGrp="1"/>
          </p:cNvSpPr>
          <p:nvPr>
            <p:ph type="body" sz="quarter" idx="15"/>
          </p:nvPr>
        </p:nvSpPr>
        <p:spPr>
          <a:xfrm>
            <a:off x="7394200" y="1591056"/>
            <a:ext cx="4046570" cy="4361310"/>
          </a:xfrm>
          <a:solidFill>
            <a:schemeClr val="bg1">
              <a:lumMod val="95000"/>
            </a:schemeClr>
          </a:solidFill>
        </p:spPr>
        <p:txBody>
          <a:bodyPr anchor="ctr"/>
          <a:lstStyle/>
          <a:p>
            <a:pPr marL="0" indent="0">
              <a:lnSpc>
                <a:spcPts val="1350"/>
              </a:lnSpc>
              <a:buNone/>
            </a:pPr>
            <a:r>
              <a:rPr lang="en-US" b="0" dirty="0">
                <a:solidFill>
                  <a:srgbClr val="000000"/>
                </a:solidFill>
                <a:effectLst/>
                <a:latin typeface="Consolas" panose="020B0609020204030204" pitchFamily="49" charset="0"/>
              </a:rPr>
              <a:t>Year-to-Date (YTD) = </a:t>
            </a: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CALCULATE</a:t>
            </a:r>
            <a:r>
              <a:rPr lang="en-US" b="0" dirty="0">
                <a:solidFill>
                  <a:srgbClr val="000000"/>
                </a:solidFill>
                <a:effectLst/>
                <a:latin typeface="Consolas" panose="020B0609020204030204" pitchFamily="49" charset="0"/>
              </a:rPr>
              <a:t>(</a:t>
            </a: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SELECTEDMEASURE</a:t>
            </a:r>
            <a:r>
              <a:rPr lang="en-US" b="0" dirty="0">
                <a:solidFill>
                  <a:srgbClr val="000000"/>
                </a:solidFill>
                <a:effectLst/>
                <a:latin typeface="Consolas" panose="020B0609020204030204" pitchFamily="49" charset="0"/>
              </a:rPr>
              <a:t>(),</a:t>
            </a: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DATESYTD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'Date'[Date]</a:t>
            </a:r>
            <a:r>
              <a:rPr lang="en-US" b="0" dirty="0">
                <a:solidFill>
                  <a:srgbClr val="000000"/>
                </a:solidFill>
                <a:effectLst/>
                <a:latin typeface="Consolas" panose="020B0609020204030204" pitchFamily="49" charset="0"/>
              </a:rPr>
              <a:t>)</a:t>
            </a:r>
          </a:p>
          <a:p>
            <a:pPr marL="0" indent="0">
              <a:lnSpc>
                <a:spcPts val="1350"/>
              </a:lnSpc>
              <a:buNone/>
            </a:pPr>
            <a:r>
              <a:rPr lang="en-US" b="0" dirty="0">
                <a:solidFill>
                  <a:srgbClr val="000000"/>
                </a:solidFill>
                <a:effectLst/>
                <a:latin typeface="Consolas" panose="020B0609020204030204" pitchFamily="49" charset="0"/>
              </a:rPr>
              <a:t>   )</a:t>
            </a:r>
          </a:p>
          <a:p>
            <a:pPr marL="0" indent="0">
              <a:lnSpc>
                <a:spcPts val="1350"/>
              </a:lnSpc>
              <a:buNone/>
            </a:pP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Quarter</a:t>
            </a:r>
            <a:r>
              <a:rPr lang="en-US" b="0" dirty="0">
                <a:solidFill>
                  <a:srgbClr val="000000"/>
                </a:solidFill>
                <a:effectLst/>
                <a:latin typeface="Consolas" panose="020B0609020204030204" pitchFamily="49" charset="0"/>
              </a:rPr>
              <a:t>-</a:t>
            </a:r>
            <a:r>
              <a:rPr lang="en-US" b="0" dirty="0">
                <a:solidFill>
                  <a:srgbClr val="5F5F5F"/>
                </a:solidFill>
                <a:effectLst/>
                <a:latin typeface="Consolas" panose="020B0609020204030204" pitchFamily="49" charset="0"/>
              </a:rPr>
              <a:t>to</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Date</a:t>
            </a: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QTD</a:t>
            </a:r>
            <a:r>
              <a:rPr lang="en-US" b="0" dirty="0">
                <a:solidFill>
                  <a:srgbClr val="000000"/>
                </a:solidFill>
                <a:effectLst/>
                <a:latin typeface="Consolas" panose="020B0609020204030204" pitchFamily="49" charset="0"/>
              </a:rPr>
              <a:t>) = </a:t>
            </a: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CALCULATE</a:t>
            </a:r>
            <a:r>
              <a:rPr lang="en-US" b="0" dirty="0">
                <a:solidFill>
                  <a:srgbClr val="000000"/>
                </a:solidFill>
                <a:effectLst/>
                <a:latin typeface="Consolas" panose="020B0609020204030204" pitchFamily="49" charset="0"/>
              </a:rPr>
              <a:t>(</a:t>
            </a: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SELECTEDMEASURE</a:t>
            </a:r>
            <a:r>
              <a:rPr lang="en-US" b="0" dirty="0">
                <a:solidFill>
                  <a:srgbClr val="000000"/>
                </a:solidFill>
                <a:effectLst/>
                <a:latin typeface="Consolas" panose="020B0609020204030204" pitchFamily="49" charset="0"/>
              </a:rPr>
              <a:t>(),</a:t>
            </a: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DATESQTD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'Date'[Date]</a:t>
            </a:r>
            <a:r>
              <a:rPr lang="en-US" b="0" dirty="0">
                <a:solidFill>
                  <a:srgbClr val="000000"/>
                </a:solidFill>
                <a:effectLst/>
                <a:latin typeface="Consolas" panose="020B0609020204030204" pitchFamily="49" charset="0"/>
              </a:rPr>
              <a:t>)</a:t>
            </a:r>
          </a:p>
          <a:p>
            <a:pPr marL="0" indent="0">
              <a:lnSpc>
                <a:spcPts val="1350"/>
              </a:lnSpc>
              <a:buNone/>
            </a:pPr>
            <a:r>
              <a:rPr lang="en-US" b="0" dirty="0">
                <a:solidFill>
                  <a:srgbClr val="000000"/>
                </a:solidFill>
                <a:effectLst/>
                <a:latin typeface="Consolas" panose="020B0609020204030204" pitchFamily="49" charset="0"/>
              </a:rPr>
              <a:t>   )</a:t>
            </a:r>
          </a:p>
          <a:p>
            <a:pPr marL="0" indent="0">
              <a:lnSpc>
                <a:spcPts val="1350"/>
              </a:lnSpc>
              <a:buNone/>
            </a:pP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Month</a:t>
            </a:r>
            <a:r>
              <a:rPr lang="en-US" b="0" dirty="0">
                <a:solidFill>
                  <a:srgbClr val="000000"/>
                </a:solidFill>
                <a:effectLst/>
                <a:latin typeface="Consolas" panose="020B0609020204030204" pitchFamily="49" charset="0"/>
              </a:rPr>
              <a:t>-</a:t>
            </a:r>
            <a:r>
              <a:rPr lang="en-US" b="0" dirty="0">
                <a:solidFill>
                  <a:srgbClr val="5F5F5F"/>
                </a:solidFill>
                <a:effectLst/>
                <a:latin typeface="Consolas" panose="020B0609020204030204" pitchFamily="49" charset="0"/>
              </a:rPr>
              <a:t>to</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Date</a:t>
            </a: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MTD</a:t>
            </a:r>
            <a:r>
              <a:rPr lang="en-US" b="0" dirty="0">
                <a:solidFill>
                  <a:srgbClr val="000000"/>
                </a:solidFill>
                <a:effectLst/>
                <a:latin typeface="Consolas" panose="020B0609020204030204" pitchFamily="49" charset="0"/>
              </a:rPr>
              <a:t>) = </a:t>
            </a: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CALCULATE</a:t>
            </a:r>
            <a:r>
              <a:rPr lang="en-US" b="0" dirty="0">
                <a:solidFill>
                  <a:srgbClr val="000000"/>
                </a:solidFill>
                <a:effectLst/>
                <a:latin typeface="Consolas" panose="020B0609020204030204" pitchFamily="49" charset="0"/>
              </a:rPr>
              <a:t>(</a:t>
            </a: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SELECTEDMEASURE</a:t>
            </a:r>
            <a:r>
              <a:rPr lang="en-US" b="0" dirty="0">
                <a:solidFill>
                  <a:srgbClr val="000000"/>
                </a:solidFill>
                <a:effectLst/>
                <a:latin typeface="Consolas" panose="020B0609020204030204" pitchFamily="49" charset="0"/>
              </a:rPr>
              <a:t>(),</a:t>
            </a:r>
          </a:p>
          <a:p>
            <a:pPr marL="0" indent="0">
              <a:lnSpc>
                <a:spcPts val="1350"/>
              </a:lnSpc>
              <a:buNone/>
            </a:pP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DATESMTD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'Date'[Date]</a:t>
            </a:r>
            <a:r>
              <a:rPr lang="en-US" b="0" dirty="0">
                <a:solidFill>
                  <a:srgbClr val="000000"/>
                </a:solidFill>
                <a:effectLst/>
                <a:latin typeface="Consolas" panose="020B0609020204030204" pitchFamily="49" charset="0"/>
              </a:rPr>
              <a:t>)</a:t>
            </a:r>
          </a:p>
          <a:p>
            <a:pPr marL="0" indent="0">
              <a:lnSpc>
                <a:spcPts val="1350"/>
              </a:lnSpc>
              <a:buNone/>
            </a:pPr>
            <a:r>
              <a:rPr lang="en-US" b="0" dirty="0">
                <a:solidFill>
                  <a:srgbClr val="000000"/>
                </a:solidFill>
                <a:effectLst/>
                <a:latin typeface="Consolas" panose="020B0609020204030204" pitchFamily="49" charset="0"/>
              </a:rPr>
              <a:t>   )</a:t>
            </a:r>
          </a:p>
        </p:txBody>
      </p:sp>
      <p:pic>
        <p:nvPicPr>
          <p:cNvPr id="7" name="Picture 6" descr="Table visual showing Year-to-Date (YTD), Quarter-to-Date (QTD), and Month-to-Date (MTD) sales data through a calculation group">
            <a:extLst>
              <a:ext uri="{FF2B5EF4-FFF2-40B4-BE49-F238E27FC236}">
                <a16:creationId xmlns:a16="http://schemas.microsoft.com/office/drawing/2014/main" id="{0CB215EA-D19C-BFE0-2053-1D0851DA2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30" y="4058699"/>
            <a:ext cx="10873740" cy="1893667"/>
          </a:xfrm>
          <a:prstGeom prst="rect">
            <a:avLst/>
          </a:prstGeom>
          <a:ln>
            <a:solidFill>
              <a:schemeClr val="tx1"/>
            </a:solidFill>
          </a:ln>
        </p:spPr>
      </p:pic>
    </p:spTree>
    <p:extLst>
      <p:ext uri="{BB962C8B-B14F-4D97-AF65-F5344CB8AC3E}">
        <p14:creationId xmlns:p14="http://schemas.microsoft.com/office/powerpoint/2010/main" val="3071958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9D67-A22F-B5CC-728A-0A53CF86C82C}"/>
              </a:ext>
            </a:extLst>
          </p:cNvPr>
          <p:cNvSpPr>
            <a:spLocks noGrp="1"/>
          </p:cNvSpPr>
          <p:nvPr>
            <p:ph type="title"/>
          </p:nvPr>
        </p:nvSpPr>
        <p:spPr/>
        <p:txBody>
          <a:bodyPr/>
          <a:lstStyle/>
          <a:p>
            <a:r>
              <a:rPr lang="en-US" dirty="0"/>
              <a:t>Field parameters</a:t>
            </a:r>
          </a:p>
        </p:txBody>
      </p:sp>
      <p:sp>
        <p:nvSpPr>
          <p:cNvPr id="7" name="Text Placeholder 6">
            <a:extLst>
              <a:ext uri="{FF2B5EF4-FFF2-40B4-BE49-F238E27FC236}">
                <a16:creationId xmlns:a16="http://schemas.microsoft.com/office/drawing/2014/main" id="{AB22D11F-60BD-8F06-9D7F-E669347DF34D}"/>
              </a:ext>
            </a:extLst>
          </p:cNvPr>
          <p:cNvSpPr>
            <a:spLocks noGrp="1"/>
          </p:cNvSpPr>
          <p:nvPr>
            <p:ph type="body" sz="quarter" idx="15"/>
          </p:nvPr>
        </p:nvSpPr>
        <p:spPr>
          <a:xfrm>
            <a:off x="588262" y="1324356"/>
            <a:ext cx="11013474" cy="1043363"/>
          </a:xfrm>
        </p:spPr>
        <p:txBody>
          <a:bodyPr/>
          <a:lstStyle/>
          <a:p>
            <a:pPr>
              <a:spcAft>
                <a:spcPts val="1800"/>
              </a:spcAft>
            </a:pPr>
            <a:r>
              <a:rPr lang="en-US" sz="2400" dirty="0"/>
              <a:t>Single item that can be used in a visual well, which includes multiple fields.</a:t>
            </a:r>
          </a:p>
          <a:p>
            <a:pPr>
              <a:spcAft>
                <a:spcPts val="1800"/>
              </a:spcAft>
            </a:pPr>
            <a:r>
              <a:rPr lang="en-US" sz="2400" dirty="0"/>
              <a:t>Use in a slicer to control dynamic switching between fields.</a:t>
            </a:r>
          </a:p>
        </p:txBody>
      </p:sp>
      <p:pic>
        <p:nvPicPr>
          <p:cNvPr id="6" name="Picture 5" descr="Column chart for Total Sales by Category configured with the parameter in the X-axis and Total Sales in the Y-axis. A slicer is also present to dynamically switch between the Total Sales by Product, Category, and Color.">
            <a:extLst>
              <a:ext uri="{FF2B5EF4-FFF2-40B4-BE49-F238E27FC236}">
                <a16:creationId xmlns:a16="http://schemas.microsoft.com/office/drawing/2014/main" id="{39D2AF51-C2D7-C2EF-A00B-95F13ACA6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13" y="2830806"/>
            <a:ext cx="9145927" cy="3333368"/>
          </a:xfrm>
          <a:prstGeom prst="rect">
            <a:avLst/>
          </a:prstGeom>
          <a:ln>
            <a:solidFill>
              <a:schemeClr val="tx1"/>
            </a:solidFill>
          </a:ln>
        </p:spPr>
      </p:pic>
    </p:spTree>
    <p:extLst>
      <p:ext uri="{BB962C8B-B14F-4D97-AF65-F5344CB8AC3E}">
        <p14:creationId xmlns:p14="http://schemas.microsoft.com/office/powerpoint/2010/main" val="141462879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1628-34F3-6F09-5B9D-E09D726C0E11}"/>
              </a:ext>
            </a:extLst>
          </p:cNvPr>
          <p:cNvSpPr>
            <a:spLocks noGrp="1"/>
          </p:cNvSpPr>
          <p:nvPr>
            <p:ph type="title"/>
          </p:nvPr>
        </p:nvSpPr>
        <p:spPr/>
        <p:txBody>
          <a:bodyPr/>
          <a:lstStyle/>
          <a:p>
            <a:r>
              <a:rPr lang="en-US" dirty="0"/>
              <a:t>Dynamic format strings</a:t>
            </a:r>
          </a:p>
        </p:txBody>
      </p:sp>
      <p:sp>
        <p:nvSpPr>
          <p:cNvPr id="3" name="Text Placeholder 2">
            <a:extLst>
              <a:ext uri="{FF2B5EF4-FFF2-40B4-BE49-F238E27FC236}">
                <a16:creationId xmlns:a16="http://schemas.microsoft.com/office/drawing/2014/main" id="{22833D49-8E09-EB31-EC01-B6AF6A85006E}"/>
              </a:ext>
            </a:extLst>
          </p:cNvPr>
          <p:cNvSpPr>
            <a:spLocks noGrp="1"/>
          </p:cNvSpPr>
          <p:nvPr>
            <p:ph type="body" sz="quarter" idx="15"/>
          </p:nvPr>
        </p:nvSpPr>
        <p:spPr>
          <a:xfrm>
            <a:off x="586390" y="1370458"/>
            <a:ext cx="11156030" cy="1754326"/>
          </a:xfrm>
        </p:spPr>
        <p:txBody>
          <a:bodyPr/>
          <a:lstStyle/>
          <a:p>
            <a:pPr marL="0" indent="0" algn="l">
              <a:spcBef>
                <a:spcPts val="600"/>
              </a:spcBef>
              <a:spcAft>
                <a:spcPts val="600"/>
              </a:spcAft>
              <a:buNone/>
            </a:pPr>
            <a:r>
              <a:rPr lang="en-US" sz="2400" b="0" i="0" dirty="0">
                <a:solidFill>
                  <a:srgbClr val="161616"/>
                </a:solidFill>
                <a:effectLst/>
                <a:latin typeface="Segoe UI" panose="020B0502040204020203" pitchFamily="34" charset="0"/>
              </a:rPr>
              <a:t>Consider you want to conditionally format sales figures based on their value:</a:t>
            </a:r>
          </a:p>
          <a:p>
            <a:pPr lvl="1">
              <a:spcBef>
                <a:spcPts val="600"/>
              </a:spcBef>
              <a:spcAft>
                <a:spcPts val="600"/>
              </a:spcAft>
            </a:pPr>
            <a:r>
              <a:rPr lang="en-US" sz="2000" b="0" i="0" dirty="0">
                <a:solidFill>
                  <a:srgbClr val="161616"/>
                </a:solidFill>
                <a:effectLst/>
                <a:latin typeface="Segoe UI" panose="020B0502040204020203" pitchFamily="34" charset="0"/>
              </a:rPr>
              <a:t>Millions (M) for sales over 1,000,000.</a:t>
            </a:r>
          </a:p>
          <a:p>
            <a:pPr lvl="1">
              <a:spcBef>
                <a:spcPts val="600"/>
              </a:spcBef>
              <a:spcAft>
                <a:spcPts val="600"/>
              </a:spcAft>
            </a:pPr>
            <a:r>
              <a:rPr lang="en-US" sz="2000" b="0" i="0" dirty="0">
                <a:solidFill>
                  <a:srgbClr val="161616"/>
                </a:solidFill>
                <a:effectLst/>
                <a:latin typeface="Segoe UI" panose="020B0502040204020203" pitchFamily="34" charset="0"/>
              </a:rPr>
              <a:t>Thousands (K) for sales between 1,000 and 1,000,000.</a:t>
            </a:r>
          </a:p>
          <a:p>
            <a:pPr lvl="1">
              <a:spcBef>
                <a:spcPts val="600"/>
              </a:spcBef>
              <a:spcAft>
                <a:spcPts val="600"/>
              </a:spcAft>
            </a:pPr>
            <a:r>
              <a:rPr lang="en-US" sz="2000" b="0" i="0" dirty="0">
                <a:solidFill>
                  <a:srgbClr val="161616"/>
                </a:solidFill>
                <a:effectLst/>
                <a:latin typeface="Segoe UI" panose="020B0502040204020203" pitchFamily="34" charset="0"/>
              </a:rPr>
              <a:t>Exact value for sales under 1,000.</a:t>
            </a:r>
          </a:p>
        </p:txBody>
      </p:sp>
      <p:sp>
        <p:nvSpPr>
          <p:cNvPr id="7" name="Text Placeholder 3">
            <a:extLst>
              <a:ext uri="{FF2B5EF4-FFF2-40B4-BE49-F238E27FC236}">
                <a16:creationId xmlns:a16="http://schemas.microsoft.com/office/drawing/2014/main" id="{B912C9B3-9464-8EDA-0E03-23E0ED0747DF}"/>
              </a:ext>
            </a:extLst>
          </p:cNvPr>
          <p:cNvSpPr txBox="1">
            <a:spLocks/>
          </p:cNvSpPr>
          <p:nvPr/>
        </p:nvSpPr>
        <p:spPr>
          <a:xfrm>
            <a:off x="586390" y="3550101"/>
            <a:ext cx="8887788" cy="2523383"/>
          </a:xfrm>
          <a:prstGeom prst="rect">
            <a:avLst/>
          </a:prstGeom>
          <a:solidFill>
            <a:schemeClr val="bg1">
              <a:lumMod val="95000"/>
            </a:schemeClr>
          </a:solidFill>
        </p:spPr>
        <p:txBody>
          <a:bodyPr vert="horz" wrap="square" lIns="0" tIns="0" rIns="0" bIns="0" rtlCol="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sz="1800" b="0" dirty="0">
                <a:solidFill>
                  <a:srgbClr val="000000"/>
                </a:solidFill>
                <a:effectLst/>
                <a:latin typeface="Consolas" panose="020B0609020204030204" pitchFamily="49" charset="0"/>
              </a:rPr>
              <a:t>Total Sales with Format = </a:t>
            </a:r>
          </a:p>
          <a:p>
            <a:pPr marL="0" indent="0">
              <a:lnSpc>
                <a:spcPct val="114000"/>
              </a:lnSpc>
              <a:buNone/>
            </a:pPr>
            <a:r>
              <a:rPr lang="en-US" sz="1800" b="0" dirty="0">
                <a:solidFill>
                  <a:srgbClr val="3165BB"/>
                </a:solidFill>
                <a:effectLst/>
                <a:latin typeface="Consolas" panose="020B0609020204030204" pitchFamily="49" charset="0"/>
              </a:rPr>
              <a:t>SWITCH</a:t>
            </a:r>
            <a:r>
              <a:rPr lang="en-US" sz="1800" b="0" dirty="0">
                <a:solidFill>
                  <a:srgbClr val="000000"/>
                </a:solidFill>
                <a:effectLst/>
                <a:latin typeface="Consolas" panose="020B0609020204030204" pitchFamily="49" charset="0"/>
              </a:rPr>
              <a:t>(</a:t>
            </a:r>
          </a:p>
          <a:p>
            <a:pPr marL="0" indent="0">
              <a:lnSpc>
                <a:spcPct val="114000"/>
              </a:lnSpc>
              <a:buNone/>
            </a:pPr>
            <a:r>
              <a:rPr lang="en-US" sz="1800" b="0" dirty="0">
                <a:solidFill>
                  <a:srgbClr val="000000"/>
                </a:solidFill>
                <a:effectLst/>
                <a:latin typeface="Consolas" panose="020B0609020204030204" pitchFamily="49" charset="0"/>
              </a:rPr>
              <a:t>    </a:t>
            </a:r>
            <a:r>
              <a:rPr lang="en-US" sz="1800" b="0" dirty="0">
                <a:solidFill>
                  <a:srgbClr val="3165BB"/>
                </a:solidFill>
                <a:effectLst/>
                <a:latin typeface="Consolas" panose="020B0609020204030204" pitchFamily="49" charset="0"/>
              </a:rPr>
              <a:t>TRUE</a:t>
            </a:r>
            <a:r>
              <a:rPr lang="en-US" sz="1800" b="0" dirty="0">
                <a:solidFill>
                  <a:srgbClr val="000000"/>
                </a:solidFill>
                <a:effectLst/>
                <a:latin typeface="Consolas" panose="020B0609020204030204" pitchFamily="49" charset="0"/>
              </a:rPr>
              <a:t>(),</a:t>
            </a:r>
          </a:p>
          <a:p>
            <a:pPr marL="0" indent="0">
              <a:lnSpc>
                <a:spcPct val="114000"/>
              </a:lnSpc>
              <a:buNone/>
            </a:pPr>
            <a:r>
              <a:rPr lang="en-US" sz="1800" b="0" dirty="0">
                <a:solidFill>
                  <a:srgbClr val="000000"/>
                </a:solidFill>
                <a:effectLst/>
                <a:latin typeface="Consolas" panose="020B0609020204030204" pitchFamily="49" charset="0"/>
              </a:rPr>
              <a:t>    </a:t>
            </a:r>
            <a:r>
              <a:rPr lang="en-US" sz="1800" b="0" dirty="0">
                <a:solidFill>
                  <a:srgbClr val="68349C"/>
                </a:solidFill>
                <a:effectLst/>
                <a:latin typeface="Consolas" panose="020B0609020204030204" pitchFamily="49" charset="0"/>
              </a:rPr>
              <a:t>[Total Sales]</a:t>
            </a:r>
            <a:r>
              <a:rPr lang="en-US" sz="1800" b="0" dirty="0">
                <a:solidFill>
                  <a:srgbClr val="000000"/>
                </a:solidFill>
                <a:effectLst/>
                <a:latin typeface="Consolas" panose="020B0609020204030204" pitchFamily="49" charset="0"/>
              </a:rPr>
              <a:t> &gt; </a:t>
            </a:r>
            <a:r>
              <a:rPr lang="en-US" sz="1800" b="0" dirty="0">
                <a:solidFill>
                  <a:srgbClr val="098658"/>
                </a:solidFill>
                <a:effectLst/>
                <a:latin typeface="Consolas" panose="020B0609020204030204" pitchFamily="49" charset="0"/>
              </a:rPr>
              <a:t>1000000</a:t>
            </a:r>
            <a:r>
              <a:rPr lang="en-US" sz="1800" b="0" dirty="0">
                <a:solidFill>
                  <a:srgbClr val="000000"/>
                </a:solidFill>
                <a:effectLst/>
                <a:latin typeface="Consolas" panose="020B0609020204030204" pitchFamily="49" charset="0"/>
              </a:rPr>
              <a:t>, </a:t>
            </a:r>
            <a:r>
              <a:rPr lang="en-US" sz="1800" b="0" dirty="0">
                <a:solidFill>
                  <a:srgbClr val="3165BB"/>
                </a:solidFill>
                <a:effectLst/>
                <a:latin typeface="Consolas" panose="020B0609020204030204" pitchFamily="49" charset="0"/>
              </a:rPr>
              <a:t>FORMAT</a:t>
            </a:r>
            <a:r>
              <a:rPr lang="en-US" sz="1800" b="0" dirty="0">
                <a:solidFill>
                  <a:srgbClr val="000000"/>
                </a:solidFill>
                <a:effectLst/>
                <a:latin typeface="Consolas" panose="020B0609020204030204" pitchFamily="49" charset="0"/>
              </a:rPr>
              <a:t>(</a:t>
            </a:r>
            <a:r>
              <a:rPr lang="en-US" sz="1800" b="0" dirty="0">
                <a:solidFill>
                  <a:srgbClr val="68349C"/>
                </a:solidFill>
                <a:effectLst/>
                <a:latin typeface="Consolas" panose="020B0609020204030204" pitchFamily="49" charset="0"/>
              </a:rPr>
              <a:t>[Total Sales]</a:t>
            </a:r>
            <a:r>
              <a:rPr lang="en-US" sz="1800" b="0" dirty="0">
                <a:solidFill>
                  <a:srgbClr val="000000"/>
                </a:solidFill>
                <a:effectLst/>
                <a:latin typeface="Consolas" panose="020B0609020204030204" pitchFamily="49" charset="0"/>
              </a:rPr>
              <a:t>, </a:t>
            </a:r>
            <a:r>
              <a:rPr lang="en-US" sz="1800" b="0" dirty="0">
                <a:solidFill>
                  <a:srgbClr val="A31515"/>
                </a:solidFill>
                <a:effectLst/>
                <a:latin typeface="Consolas" panose="020B0609020204030204" pitchFamily="49" charset="0"/>
              </a:rPr>
              <a:t>"$#,##0,,M"</a:t>
            </a:r>
            <a:r>
              <a:rPr lang="en-US" sz="1800" b="0" dirty="0">
                <a:solidFill>
                  <a:srgbClr val="000000"/>
                </a:solidFill>
                <a:effectLst/>
                <a:latin typeface="Consolas" panose="020B0609020204030204" pitchFamily="49" charset="0"/>
              </a:rPr>
              <a:t>),</a:t>
            </a:r>
          </a:p>
          <a:p>
            <a:pPr marL="0" indent="0">
              <a:lnSpc>
                <a:spcPct val="114000"/>
              </a:lnSpc>
              <a:buNone/>
            </a:pPr>
            <a:r>
              <a:rPr lang="en-US" sz="1800" b="0" dirty="0">
                <a:solidFill>
                  <a:srgbClr val="000000"/>
                </a:solidFill>
                <a:effectLst/>
                <a:latin typeface="Consolas" panose="020B0609020204030204" pitchFamily="49" charset="0"/>
              </a:rPr>
              <a:t>    </a:t>
            </a:r>
            <a:r>
              <a:rPr lang="en-US" sz="1800" b="0" dirty="0">
                <a:solidFill>
                  <a:srgbClr val="68349C"/>
                </a:solidFill>
                <a:effectLst/>
                <a:latin typeface="Consolas" panose="020B0609020204030204" pitchFamily="49" charset="0"/>
              </a:rPr>
              <a:t>[Total Sales]</a:t>
            </a:r>
            <a:r>
              <a:rPr lang="en-US" sz="1800" b="0" dirty="0">
                <a:solidFill>
                  <a:srgbClr val="000000"/>
                </a:solidFill>
                <a:effectLst/>
                <a:latin typeface="Consolas" panose="020B0609020204030204" pitchFamily="49" charset="0"/>
              </a:rPr>
              <a:t> &gt; </a:t>
            </a:r>
            <a:r>
              <a:rPr lang="en-US" sz="1800" b="0" dirty="0">
                <a:solidFill>
                  <a:srgbClr val="098658"/>
                </a:solidFill>
                <a:effectLst/>
                <a:latin typeface="Consolas" panose="020B0609020204030204" pitchFamily="49" charset="0"/>
              </a:rPr>
              <a:t>1000</a:t>
            </a:r>
            <a:r>
              <a:rPr lang="en-US" sz="1800" b="0" dirty="0">
                <a:solidFill>
                  <a:srgbClr val="000000"/>
                </a:solidFill>
                <a:effectLst/>
                <a:latin typeface="Consolas" panose="020B0609020204030204" pitchFamily="49" charset="0"/>
              </a:rPr>
              <a:t>, </a:t>
            </a:r>
            <a:r>
              <a:rPr lang="en-US" sz="1800" b="0" dirty="0">
                <a:solidFill>
                  <a:srgbClr val="3165BB"/>
                </a:solidFill>
                <a:effectLst/>
                <a:latin typeface="Consolas" panose="020B0609020204030204" pitchFamily="49" charset="0"/>
              </a:rPr>
              <a:t>FORMAT</a:t>
            </a:r>
            <a:r>
              <a:rPr lang="en-US" sz="1800" b="0" dirty="0">
                <a:solidFill>
                  <a:srgbClr val="000000"/>
                </a:solidFill>
                <a:effectLst/>
                <a:latin typeface="Consolas" panose="020B0609020204030204" pitchFamily="49" charset="0"/>
              </a:rPr>
              <a:t>(</a:t>
            </a:r>
            <a:r>
              <a:rPr lang="en-US" sz="1800" b="0" dirty="0">
                <a:solidFill>
                  <a:srgbClr val="68349C"/>
                </a:solidFill>
                <a:effectLst/>
                <a:latin typeface="Consolas" panose="020B0609020204030204" pitchFamily="49" charset="0"/>
              </a:rPr>
              <a:t>[Total Sales]</a:t>
            </a:r>
            <a:r>
              <a:rPr lang="en-US" sz="1800" b="0" dirty="0">
                <a:solidFill>
                  <a:srgbClr val="000000"/>
                </a:solidFill>
                <a:effectLst/>
                <a:latin typeface="Consolas" panose="020B0609020204030204" pitchFamily="49" charset="0"/>
              </a:rPr>
              <a:t>, </a:t>
            </a:r>
            <a:r>
              <a:rPr lang="en-US" sz="1800" b="0" dirty="0">
                <a:solidFill>
                  <a:srgbClr val="A31515"/>
                </a:solidFill>
                <a:effectLst/>
                <a:latin typeface="Consolas" panose="020B0609020204030204" pitchFamily="49" charset="0"/>
              </a:rPr>
              <a:t>"$#,##0,K"</a:t>
            </a:r>
            <a:r>
              <a:rPr lang="en-US" sz="1800" b="0" dirty="0">
                <a:solidFill>
                  <a:srgbClr val="000000"/>
                </a:solidFill>
                <a:effectLst/>
                <a:latin typeface="Consolas" panose="020B0609020204030204" pitchFamily="49" charset="0"/>
              </a:rPr>
              <a:t>),</a:t>
            </a:r>
          </a:p>
          <a:p>
            <a:pPr marL="0" indent="0">
              <a:lnSpc>
                <a:spcPct val="114000"/>
              </a:lnSpc>
              <a:buNone/>
            </a:pPr>
            <a:r>
              <a:rPr lang="en-US" sz="1800" b="0" dirty="0">
                <a:solidFill>
                  <a:srgbClr val="000000"/>
                </a:solidFill>
                <a:effectLst/>
                <a:latin typeface="Consolas" panose="020B0609020204030204" pitchFamily="49" charset="0"/>
              </a:rPr>
              <a:t>    </a:t>
            </a:r>
            <a:r>
              <a:rPr lang="en-US" sz="1800" b="0" dirty="0">
                <a:solidFill>
                  <a:srgbClr val="3165BB"/>
                </a:solidFill>
                <a:effectLst/>
                <a:latin typeface="Consolas" panose="020B0609020204030204" pitchFamily="49" charset="0"/>
              </a:rPr>
              <a:t>FORMAT</a:t>
            </a:r>
            <a:r>
              <a:rPr lang="en-US" sz="1800" b="0" dirty="0">
                <a:solidFill>
                  <a:srgbClr val="000000"/>
                </a:solidFill>
                <a:effectLst/>
                <a:latin typeface="Consolas" panose="020B0609020204030204" pitchFamily="49" charset="0"/>
              </a:rPr>
              <a:t>(</a:t>
            </a:r>
            <a:r>
              <a:rPr lang="en-US" sz="1800" b="0" dirty="0">
                <a:solidFill>
                  <a:srgbClr val="68349C"/>
                </a:solidFill>
                <a:effectLst/>
                <a:latin typeface="Consolas" panose="020B0609020204030204" pitchFamily="49" charset="0"/>
              </a:rPr>
              <a:t>[Total Sales]</a:t>
            </a:r>
            <a:r>
              <a:rPr lang="en-US" sz="1800" b="0" dirty="0">
                <a:solidFill>
                  <a:srgbClr val="000000"/>
                </a:solidFill>
                <a:effectLst/>
                <a:latin typeface="Consolas" panose="020B0609020204030204" pitchFamily="49" charset="0"/>
              </a:rPr>
              <a:t>, </a:t>
            </a:r>
            <a:r>
              <a:rPr lang="en-US" sz="1800" b="0" dirty="0">
                <a:solidFill>
                  <a:srgbClr val="A31515"/>
                </a:solidFill>
                <a:effectLst/>
                <a:latin typeface="Consolas" panose="020B0609020204030204" pitchFamily="49" charset="0"/>
              </a:rPr>
              <a:t>"$#,##0"</a:t>
            </a:r>
            <a:r>
              <a:rPr lang="en-US" sz="1800" b="0" dirty="0">
                <a:solidFill>
                  <a:srgbClr val="000000"/>
                </a:solidFill>
                <a:effectLst/>
                <a:latin typeface="Consolas" panose="020B0609020204030204" pitchFamily="49" charset="0"/>
              </a:rPr>
              <a:t>)</a:t>
            </a:r>
          </a:p>
          <a:p>
            <a:pPr marL="0" indent="0">
              <a:lnSpc>
                <a:spcPct val="114000"/>
              </a:lnSpc>
              <a:buNone/>
            </a:pPr>
            <a:r>
              <a:rPr lang="en-US" sz="1800" b="0" dirty="0">
                <a:solidFill>
                  <a:srgbClr val="000000"/>
                </a:solidFill>
                <a:effectLst/>
                <a:latin typeface="Consolas" panose="020B0609020204030204" pitchFamily="49" charset="0"/>
              </a:rPr>
              <a:t>)</a:t>
            </a:r>
          </a:p>
        </p:txBody>
      </p:sp>
      <p:pic>
        <p:nvPicPr>
          <p:cNvPr id="6" name="Picture 5" descr="Table visual with Category, Total Sales with default formatting, and Total Sales with Format measure demonstrating the dynamic formatting.">
            <a:extLst>
              <a:ext uri="{FF2B5EF4-FFF2-40B4-BE49-F238E27FC236}">
                <a16:creationId xmlns:a16="http://schemas.microsoft.com/office/drawing/2014/main" id="{6A4B07C1-0E07-00DE-83D0-6382D9EC4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471" y="1370458"/>
            <a:ext cx="5898391" cy="2537680"/>
          </a:xfrm>
          <a:prstGeom prst="rect">
            <a:avLst/>
          </a:prstGeom>
          <a:ln>
            <a:solidFill>
              <a:schemeClr val="tx1"/>
            </a:solidFill>
          </a:ln>
        </p:spPr>
      </p:pic>
    </p:spTree>
    <p:extLst>
      <p:ext uri="{BB962C8B-B14F-4D97-AF65-F5344CB8AC3E}">
        <p14:creationId xmlns:p14="http://schemas.microsoft.com/office/powerpoint/2010/main" val="77017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1" presetClass="exit"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hidden"/>
                                      </p:to>
                                    </p:set>
                                  </p:childTnLst>
                                </p:cTn>
                              </p:par>
                              <p:par>
                                <p:cTn id="20" presetID="1" presetClass="exit"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4F82C-E7A5-6DD4-C859-8A1AFBC04263}"/>
              </a:ext>
            </a:extLst>
          </p:cNvPr>
          <p:cNvSpPr>
            <a:spLocks noGrp="1"/>
          </p:cNvSpPr>
          <p:nvPr>
            <p:ph type="title"/>
          </p:nvPr>
        </p:nvSpPr>
        <p:spPr>
          <a:xfrm>
            <a:off x="588262" y="585216"/>
            <a:ext cx="11011600" cy="492443"/>
          </a:xfrm>
        </p:spPr>
        <p:txBody>
          <a:bodyPr/>
          <a:lstStyle/>
          <a:p>
            <a:r>
              <a:rPr lang="en-US" dirty="0"/>
              <a:t>Exercise</a:t>
            </a:r>
          </a:p>
        </p:txBody>
      </p:sp>
      <p:sp>
        <p:nvSpPr>
          <p:cNvPr id="5" name="Text Placeholder 4">
            <a:extLst>
              <a:ext uri="{FF2B5EF4-FFF2-40B4-BE49-F238E27FC236}">
                <a16:creationId xmlns:a16="http://schemas.microsoft.com/office/drawing/2014/main" id="{BB7DBF9E-8593-2600-0FFE-11FAC13224D1}"/>
              </a:ext>
            </a:extLst>
          </p:cNvPr>
          <p:cNvSpPr>
            <a:spLocks noGrp="1"/>
          </p:cNvSpPr>
          <p:nvPr>
            <p:ph type="body" sz="quarter" idx="34"/>
          </p:nvPr>
        </p:nvSpPr>
        <p:spPr>
          <a:xfrm>
            <a:off x="588263" y="2542117"/>
            <a:ext cx="2027938" cy="338554"/>
          </a:xfrm>
        </p:spPr>
        <p:txBody>
          <a:bodyPr/>
          <a:lstStyle/>
          <a:p>
            <a:r>
              <a:rPr lang="en-US" dirty="0"/>
              <a:t>30 minutes</a:t>
            </a:r>
          </a:p>
        </p:txBody>
      </p:sp>
      <p:sp>
        <p:nvSpPr>
          <p:cNvPr id="12" name="Text Placeholder 11">
            <a:extLst>
              <a:ext uri="{FF2B5EF4-FFF2-40B4-BE49-F238E27FC236}">
                <a16:creationId xmlns:a16="http://schemas.microsoft.com/office/drawing/2014/main" id="{C3A67C3C-D823-8317-2371-F9735A69839C}"/>
              </a:ext>
            </a:extLst>
          </p:cNvPr>
          <p:cNvSpPr>
            <a:spLocks noGrp="1"/>
          </p:cNvSpPr>
          <p:nvPr>
            <p:ph type="body" sz="quarter" idx="17"/>
          </p:nvPr>
        </p:nvSpPr>
        <p:spPr>
          <a:xfrm>
            <a:off x="4356039" y="1926472"/>
            <a:ext cx="7243823" cy="430887"/>
          </a:xfrm>
        </p:spPr>
        <p:txBody>
          <a:bodyPr/>
          <a:lstStyle/>
          <a:p>
            <a:r>
              <a:rPr lang="en-US" sz="2800" dirty="0"/>
              <a:t>Design a scalable semantic model</a:t>
            </a:r>
          </a:p>
        </p:txBody>
      </p:sp>
      <p:sp>
        <p:nvSpPr>
          <p:cNvPr id="4" name="Text Placeholder 3">
            <a:extLst>
              <a:ext uri="{FF2B5EF4-FFF2-40B4-BE49-F238E27FC236}">
                <a16:creationId xmlns:a16="http://schemas.microsoft.com/office/drawing/2014/main" id="{6CCEFAF7-D1CB-31E6-2EBB-23AF4EACB168}"/>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34999686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8F05E-82B2-EEC6-1400-B2CC64B0FDCB}"/>
              </a:ext>
            </a:extLst>
          </p:cNvPr>
          <p:cNvSpPr>
            <a:spLocks noGrp="1"/>
          </p:cNvSpPr>
          <p:nvPr>
            <p:ph type="title"/>
          </p:nvPr>
        </p:nvSpPr>
        <p:spPr>
          <a:xfrm>
            <a:off x="588262" y="585216"/>
            <a:ext cx="11011600" cy="492443"/>
          </a:xfrm>
        </p:spPr>
        <p:txBody>
          <a:bodyPr/>
          <a:lstStyle/>
          <a:p>
            <a:r>
              <a:rPr lang="en-US" dirty="0"/>
              <a:t>Knowledge check</a:t>
            </a:r>
          </a:p>
        </p:txBody>
      </p:sp>
      <p:sp>
        <p:nvSpPr>
          <p:cNvPr id="45" name="Oval 44">
            <a:extLst>
              <a:ext uri="{FF2B5EF4-FFF2-40B4-BE49-F238E27FC236}">
                <a16:creationId xmlns:a16="http://schemas.microsoft.com/office/drawing/2014/main" id="{4861F879-FF00-2095-4376-E61FA7F94D48}"/>
              </a:ext>
              <a:ext uri="{C183D7F6-B498-43B3-948B-1728B52AA6E4}">
                <adec:decorative xmlns:adec="http://schemas.microsoft.com/office/drawing/2017/decorative" val="0"/>
              </a:ext>
            </a:extLst>
          </p:cNvPr>
          <p:cNvSpPr/>
          <p:nvPr/>
        </p:nvSpPr>
        <p:spPr bwMode="auto">
          <a:xfrm>
            <a:off x="762630" y="1431213"/>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37" name="Text Placeholder 36">
            <a:extLst>
              <a:ext uri="{FF2B5EF4-FFF2-40B4-BE49-F238E27FC236}">
                <a16:creationId xmlns:a16="http://schemas.microsoft.com/office/drawing/2014/main" id="{EE854004-C424-D4D2-5782-68B791745742}"/>
              </a:ext>
            </a:extLst>
          </p:cNvPr>
          <p:cNvSpPr>
            <a:spLocks noGrp="1"/>
          </p:cNvSpPr>
          <p:nvPr>
            <p:ph type="body" sz="quarter" idx="17"/>
          </p:nvPr>
        </p:nvSpPr>
        <p:spPr>
          <a:xfrm>
            <a:off x="1233581" y="1344548"/>
            <a:ext cx="8778782" cy="492443"/>
          </a:xfrm>
        </p:spPr>
        <p:txBody>
          <a:bodyPr/>
          <a:lstStyle/>
          <a:p>
            <a:r>
              <a:rPr lang="en-US" sz="1600" spc="0" dirty="0"/>
              <a:t>What is the most efficient approach for data transformation when designing semantic models for scalability?</a:t>
            </a:r>
          </a:p>
        </p:txBody>
      </p:sp>
      <p:sp>
        <p:nvSpPr>
          <p:cNvPr id="36" name="Text Placeholder 35">
            <a:extLst>
              <a:ext uri="{FF2B5EF4-FFF2-40B4-BE49-F238E27FC236}">
                <a16:creationId xmlns:a16="http://schemas.microsoft.com/office/drawing/2014/main" id="{601B1269-D042-101A-EAC6-8FF823AFA1B5}"/>
              </a:ext>
            </a:extLst>
          </p:cNvPr>
          <p:cNvSpPr>
            <a:spLocks noGrp="1"/>
          </p:cNvSpPr>
          <p:nvPr>
            <p:ph type="body" sz="quarter" idx="15"/>
          </p:nvPr>
        </p:nvSpPr>
        <p:spPr>
          <a:xfrm>
            <a:off x="1237265" y="1887804"/>
            <a:ext cx="8775098" cy="877163"/>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dirty="0">
                <a:solidFill>
                  <a:srgbClr val="171717"/>
                </a:solidFill>
              </a:rPr>
              <a:t>Data transformation should always be done using Power Query in Power BI.</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Data transformation should be done as close to the source as possible, before reaching Power BI.</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Data transformation should be done using DAX, after data is ingested and loaded to the model.</a:t>
            </a:r>
          </a:p>
        </p:txBody>
      </p:sp>
      <p:sp>
        <p:nvSpPr>
          <p:cNvPr id="42" name="Graphic 26" descr="Check mark">
            <a:extLst>
              <a:ext uri="{FF2B5EF4-FFF2-40B4-BE49-F238E27FC236}">
                <a16:creationId xmlns:a16="http://schemas.microsoft.com/office/drawing/2014/main" id="{79E46B1F-26C7-C993-78B0-3B8C748E8A9A}"/>
              </a:ext>
              <a:ext uri="{C183D7F6-B498-43B3-948B-1728B52AA6E4}">
                <adec:decorative xmlns:adec="http://schemas.microsoft.com/office/drawing/2017/decorative" val="0"/>
              </a:ext>
            </a:extLst>
          </p:cNvPr>
          <p:cNvSpPr/>
          <p:nvPr/>
        </p:nvSpPr>
        <p:spPr>
          <a:xfrm>
            <a:off x="1235075" y="220252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46" name="Oval 45">
            <a:extLst>
              <a:ext uri="{FF2B5EF4-FFF2-40B4-BE49-F238E27FC236}">
                <a16:creationId xmlns:a16="http://schemas.microsoft.com/office/drawing/2014/main" id="{657B31EE-E836-D34B-1556-3EF5EEC9AE13}"/>
              </a:ext>
              <a:ext uri="{C183D7F6-B498-43B3-948B-1728B52AA6E4}">
                <adec:decorative xmlns:adec="http://schemas.microsoft.com/office/drawing/2017/decorative" val="0"/>
              </a:ext>
            </a:extLst>
          </p:cNvPr>
          <p:cNvSpPr/>
          <p:nvPr/>
        </p:nvSpPr>
        <p:spPr bwMode="auto">
          <a:xfrm>
            <a:off x="762630" y="2990856"/>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40" name="Text Placeholder 39">
            <a:extLst>
              <a:ext uri="{FF2B5EF4-FFF2-40B4-BE49-F238E27FC236}">
                <a16:creationId xmlns:a16="http://schemas.microsoft.com/office/drawing/2014/main" id="{F1D17D02-81B3-7829-B9A7-35821002F36F}"/>
              </a:ext>
            </a:extLst>
          </p:cNvPr>
          <p:cNvSpPr>
            <a:spLocks noGrp="1"/>
          </p:cNvSpPr>
          <p:nvPr>
            <p:ph type="body" sz="quarter" idx="22"/>
          </p:nvPr>
        </p:nvSpPr>
        <p:spPr>
          <a:xfrm>
            <a:off x="1233581" y="2890035"/>
            <a:ext cx="8778782" cy="492443"/>
          </a:xfrm>
        </p:spPr>
        <p:txBody>
          <a:bodyPr/>
          <a:lstStyle/>
          <a:p>
            <a:r>
              <a:rPr lang="en-US" sz="1600" spc="0" dirty="0"/>
              <a:t>Which of the following best practices for Power BI data modeling is relevant only to DirectQuery models?</a:t>
            </a:r>
          </a:p>
        </p:txBody>
      </p:sp>
      <p:sp>
        <p:nvSpPr>
          <p:cNvPr id="41" name="Text Placeholder 40">
            <a:extLst>
              <a:ext uri="{FF2B5EF4-FFF2-40B4-BE49-F238E27FC236}">
                <a16:creationId xmlns:a16="http://schemas.microsoft.com/office/drawing/2014/main" id="{B2E7E3C3-3764-D0B0-71C2-50B5A2175328}"/>
              </a:ext>
            </a:extLst>
          </p:cNvPr>
          <p:cNvSpPr>
            <a:spLocks noGrp="1"/>
          </p:cNvSpPr>
          <p:nvPr>
            <p:ph type="body" sz="quarter" idx="23"/>
          </p:nvPr>
        </p:nvSpPr>
        <p:spPr>
          <a:xfrm>
            <a:off x="1237265" y="3390537"/>
            <a:ext cx="8775098" cy="877163"/>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dirty="0">
                <a:solidFill>
                  <a:srgbClr val="171717"/>
                </a:solidFill>
              </a:rPr>
              <a:t>Set relationships to enforce integrity using the assume referential integrity property on relationships.</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Use a star schema as opposed to wide tables.</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Disable auto date/time in Power BI Desktop.</a:t>
            </a:r>
          </a:p>
        </p:txBody>
      </p:sp>
      <p:sp>
        <p:nvSpPr>
          <p:cNvPr id="43" name="Graphic 26" descr="Check mark">
            <a:extLst>
              <a:ext uri="{FF2B5EF4-FFF2-40B4-BE49-F238E27FC236}">
                <a16:creationId xmlns:a16="http://schemas.microsoft.com/office/drawing/2014/main" id="{049319BE-B316-2790-B75B-42641AE91E08}"/>
              </a:ext>
              <a:ext uri="{C183D7F6-B498-43B3-948B-1728B52AA6E4}">
                <adec:decorative xmlns:adec="http://schemas.microsoft.com/office/drawing/2017/decorative" val="0"/>
              </a:ext>
            </a:extLst>
          </p:cNvPr>
          <p:cNvSpPr/>
          <p:nvPr/>
        </p:nvSpPr>
        <p:spPr>
          <a:xfrm>
            <a:off x="1235075" y="340905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47" name="Oval 46">
            <a:extLst>
              <a:ext uri="{FF2B5EF4-FFF2-40B4-BE49-F238E27FC236}">
                <a16:creationId xmlns:a16="http://schemas.microsoft.com/office/drawing/2014/main" id="{EF75F76E-0E93-DE9A-CA66-FC6764C5D1CB}"/>
              </a:ext>
              <a:ext uri="{C183D7F6-B498-43B3-948B-1728B52AA6E4}">
                <adec:decorative xmlns:adec="http://schemas.microsoft.com/office/drawing/2017/decorative" val="0"/>
              </a:ext>
            </a:extLst>
          </p:cNvPr>
          <p:cNvSpPr/>
          <p:nvPr/>
        </p:nvSpPr>
        <p:spPr bwMode="auto">
          <a:xfrm>
            <a:off x="762630" y="4440598"/>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
        <p:nvSpPr>
          <p:cNvPr id="38" name="Text Placeholder 37">
            <a:extLst>
              <a:ext uri="{FF2B5EF4-FFF2-40B4-BE49-F238E27FC236}">
                <a16:creationId xmlns:a16="http://schemas.microsoft.com/office/drawing/2014/main" id="{EAED4EEE-6EF9-4ED3-4F03-5D0CC3F3D3C3}"/>
              </a:ext>
            </a:extLst>
          </p:cNvPr>
          <p:cNvSpPr>
            <a:spLocks noGrp="1"/>
          </p:cNvSpPr>
          <p:nvPr>
            <p:ph type="body" sz="quarter" idx="20"/>
          </p:nvPr>
        </p:nvSpPr>
        <p:spPr>
          <a:xfrm>
            <a:off x="1235074" y="4492432"/>
            <a:ext cx="9270587" cy="246221"/>
          </a:xfrm>
        </p:spPr>
        <p:txBody>
          <a:bodyPr/>
          <a:lstStyle/>
          <a:p>
            <a:r>
              <a:rPr lang="en-US" sz="1600" dirty="0"/>
              <a:t>What are the size limits when large semantic model storage format is turned on?</a:t>
            </a:r>
          </a:p>
        </p:txBody>
      </p:sp>
      <p:sp>
        <p:nvSpPr>
          <p:cNvPr id="39" name="Text Placeholder 38">
            <a:extLst>
              <a:ext uri="{FF2B5EF4-FFF2-40B4-BE49-F238E27FC236}">
                <a16:creationId xmlns:a16="http://schemas.microsoft.com/office/drawing/2014/main" id="{F0C70BB5-444A-7D3A-DC9B-FD0D96197130}"/>
              </a:ext>
            </a:extLst>
          </p:cNvPr>
          <p:cNvSpPr>
            <a:spLocks noGrp="1"/>
          </p:cNvSpPr>
          <p:nvPr>
            <p:ph type="body" sz="quarter" idx="21"/>
          </p:nvPr>
        </p:nvSpPr>
        <p:spPr>
          <a:xfrm>
            <a:off x="1237265" y="5074870"/>
            <a:ext cx="8775098" cy="877163"/>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dirty="0">
                <a:solidFill>
                  <a:srgbClr val="171717"/>
                </a:solidFill>
              </a:rPr>
              <a:t>Power BI 10 GB size limit.</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Fabric capacity size or the maximum size set by the administrator.</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There are no size limits if large semantic model storage format is enabled.</a:t>
            </a:r>
          </a:p>
        </p:txBody>
      </p:sp>
      <p:sp>
        <p:nvSpPr>
          <p:cNvPr id="44" name="Graphic 26" descr="Check mark">
            <a:extLst>
              <a:ext uri="{FF2B5EF4-FFF2-40B4-BE49-F238E27FC236}">
                <a16:creationId xmlns:a16="http://schemas.microsoft.com/office/drawing/2014/main" id="{074D41A9-16F9-434A-2114-ED2BC515FC03}"/>
              </a:ext>
              <a:ext uri="{C183D7F6-B498-43B3-948B-1728B52AA6E4}">
                <adec:decorative xmlns:adec="http://schemas.microsoft.com/office/drawing/2017/decorative" val="0"/>
              </a:ext>
            </a:extLst>
          </p:cNvPr>
          <p:cNvSpPr/>
          <p:nvPr/>
        </p:nvSpPr>
        <p:spPr>
          <a:xfrm>
            <a:off x="1250114" y="541318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Tree>
    <p:extLst>
      <p:ext uri="{BB962C8B-B14F-4D97-AF65-F5344CB8AC3E}">
        <p14:creationId xmlns:p14="http://schemas.microsoft.com/office/powerpoint/2010/main" val="2087723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D894ACD0-3AA2-DCE9-E447-42E135A6510E}"/>
              </a:ext>
            </a:extLst>
          </p:cNvPr>
          <p:cNvSpPr txBox="1"/>
          <p:nvPr/>
        </p:nvSpPr>
        <p:spPr>
          <a:xfrm>
            <a:off x="1062499" y="2382559"/>
            <a:ext cx="9668832" cy="2031325"/>
          </a:xfrm>
          <a:prstGeom prst="rect">
            <a:avLst/>
          </a:prstGeom>
          <a:noFill/>
        </p:spPr>
        <p:txBody>
          <a:bodyPr wrap="square">
            <a:spAutoFit/>
          </a:bodyPr>
          <a:lstStyle/>
          <a:p>
            <a:pPr marL="400050" indent="-285750">
              <a:spcBef>
                <a:spcPts val="0"/>
              </a:spcBef>
              <a:spcAft>
                <a:spcPts val="1200"/>
              </a:spcAft>
              <a:buFont typeface="Arial" panose="020B0604020202020204" pitchFamily="34" charset="0"/>
              <a:buChar char="•"/>
            </a:pPr>
            <a:r>
              <a:rPr lang="en-US" sz="2400" dirty="0"/>
              <a:t>How to choose storage mode and frameworks for scalability.</a:t>
            </a:r>
          </a:p>
          <a:p>
            <a:pPr marL="400050" indent="-285750">
              <a:spcBef>
                <a:spcPts val="0"/>
              </a:spcBef>
              <a:spcAft>
                <a:spcPts val="1200"/>
              </a:spcAft>
              <a:buFont typeface="Arial" panose="020B0604020202020204" pitchFamily="34" charset="0"/>
              <a:buChar char="•"/>
            </a:pPr>
            <a:r>
              <a:rPr lang="en-US" sz="2400" dirty="0"/>
              <a:t>Different relationships and ways they affect data filtering.</a:t>
            </a:r>
          </a:p>
          <a:p>
            <a:pPr marL="400050" indent="-285750">
              <a:spcBef>
                <a:spcPts val="0"/>
              </a:spcBef>
              <a:spcAft>
                <a:spcPts val="1200"/>
              </a:spcAft>
              <a:buFont typeface="Arial" panose="020B0604020202020204" pitchFamily="34" charset="0"/>
              <a:buChar char="•"/>
            </a:pPr>
            <a:r>
              <a:rPr lang="en-US" sz="2400" dirty="0"/>
              <a:t>DAX variables and functions to improve readability and efficiency.</a:t>
            </a:r>
          </a:p>
          <a:p>
            <a:pPr marL="400050" indent="-285750">
              <a:spcBef>
                <a:spcPts val="0"/>
              </a:spcBef>
              <a:spcAft>
                <a:spcPts val="1200"/>
              </a:spcAft>
              <a:buFont typeface="Arial" panose="020B0604020202020204" pitchFamily="34" charset="0"/>
              <a:buChar char="•"/>
            </a:pPr>
            <a:r>
              <a:rPr lang="en-US" sz="2400" dirty="0"/>
              <a:t>Dynamic calculation elements for reusability and performance.</a:t>
            </a:r>
          </a:p>
        </p:txBody>
      </p:sp>
    </p:spTree>
    <p:extLst>
      <p:ext uri="{BB962C8B-B14F-4D97-AF65-F5344CB8AC3E}">
        <p14:creationId xmlns:p14="http://schemas.microsoft.com/office/powerpoint/2010/main" val="1173258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a:xfrm>
            <a:off x="588262" y="585216"/>
            <a:ext cx="11011600" cy="492443"/>
          </a:xfrm>
        </p:spPr>
        <p:txBody>
          <a:bodyPr/>
          <a:lstStyle/>
          <a:p>
            <a:r>
              <a:rPr lang="en-US" dirty="0"/>
              <a:t>Further reading</a:t>
            </a:r>
          </a:p>
        </p:txBody>
      </p:sp>
      <p:sp>
        <p:nvSpPr>
          <p:cNvPr id="15" name="Text Placeholder 14">
            <a:extLst>
              <a:ext uri="{FF2B5EF4-FFF2-40B4-BE49-F238E27FC236}">
                <a16:creationId xmlns:a16="http://schemas.microsoft.com/office/drawing/2014/main" id="{5D11EF5C-F510-E687-8770-5B9A6973D78B}"/>
              </a:ext>
            </a:extLst>
          </p:cNvPr>
          <p:cNvSpPr>
            <a:spLocks noGrp="1"/>
          </p:cNvSpPr>
          <p:nvPr>
            <p:ph type="body" sz="quarter" idx="15"/>
          </p:nvPr>
        </p:nvSpPr>
        <p:spPr>
          <a:xfrm>
            <a:off x="586389" y="1591056"/>
            <a:ext cx="8193024" cy="338554"/>
          </a:xfrm>
        </p:spPr>
        <p:txBody>
          <a:bodyPr/>
          <a:lstStyle/>
          <a:p>
            <a:r>
              <a:rPr lang="en-US" sz="2200" dirty="0"/>
              <a:t>Design scalable semantic models</a:t>
            </a:r>
          </a:p>
        </p:txBody>
      </p:sp>
      <p:sp>
        <p:nvSpPr>
          <p:cNvPr id="16" name="Text Placeholder 15">
            <a:extLst>
              <a:ext uri="{FF2B5EF4-FFF2-40B4-BE49-F238E27FC236}">
                <a16:creationId xmlns:a16="http://schemas.microsoft.com/office/drawing/2014/main" id="{615435FD-3F5C-27A4-BEE3-A15D635100B5}"/>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https://aka.ms/fabric-scalable-models</a:t>
            </a:r>
            <a:r>
              <a:rPr lang="en-US" sz="1800" dirty="0">
                <a:solidFill>
                  <a:srgbClr val="0078D4"/>
                </a:solidFill>
              </a:rPr>
              <a:t> </a:t>
            </a:r>
          </a:p>
        </p:txBody>
      </p:sp>
      <p:grpSp>
        <p:nvGrpSpPr>
          <p:cNvPr id="2" name="Group 1">
            <a:extLst>
              <a:ext uri="{FF2B5EF4-FFF2-40B4-BE49-F238E27FC236}">
                <a16:creationId xmlns:a16="http://schemas.microsoft.com/office/drawing/2014/main" id="{3A2C1480-8615-EE86-0886-0C7DB0492FB9}"/>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3" name="Oval 2">
              <a:extLst>
                <a:ext uri="{FF2B5EF4-FFF2-40B4-BE49-F238E27FC236}">
                  <a16:creationId xmlns:a16="http://schemas.microsoft.com/office/drawing/2014/main" id="{91B4B894-7F5E-5BEB-9763-201FE2D9B6A4}"/>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2D353A0-354D-D812-F326-0709A702584A}"/>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
        <p:nvSpPr>
          <p:cNvPr id="5" name="Text Placeholder 14">
            <a:extLst>
              <a:ext uri="{FF2B5EF4-FFF2-40B4-BE49-F238E27FC236}">
                <a16:creationId xmlns:a16="http://schemas.microsoft.com/office/drawing/2014/main" id="{EBAD7B67-5311-81D7-5643-57FB4B46DAE7}"/>
              </a:ext>
            </a:extLst>
          </p:cNvPr>
          <p:cNvSpPr txBox="1">
            <a:spLocks/>
          </p:cNvSpPr>
          <p:nvPr/>
        </p:nvSpPr>
        <p:spPr>
          <a:xfrm>
            <a:off x="586389" y="2755656"/>
            <a:ext cx="697580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Power BI usage scenarios: advanced data model management</a:t>
            </a:r>
          </a:p>
        </p:txBody>
      </p:sp>
      <p:sp>
        <p:nvSpPr>
          <p:cNvPr id="7" name="Text Placeholder 15">
            <a:extLst>
              <a:ext uri="{FF2B5EF4-FFF2-40B4-BE49-F238E27FC236}">
                <a16:creationId xmlns:a16="http://schemas.microsoft.com/office/drawing/2014/main" id="{401B08D6-8A0B-F748-0E61-DE07811D9453}"/>
              </a:ext>
            </a:extLst>
          </p:cNvPr>
          <p:cNvSpPr txBox="1">
            <a:spLocks/>
          </p:cNvSpPr>
          <p:nvPr/>
        </p:nvSpPr>
        <p:spPr>
          <a:xfrm>
            <a:off x="586389" y="3607334"/>
            <a:ext cx="8193024" cy="27699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78D4"/>
                </a:solidFill>
                <a:hlinkClick r:id="rId6"/>
              </a:rPr>
              <a:t>https://aka.ms/model-management</a:t>
            </a:r>
            <a:endParaRPr lang="en-US" sz="1800" dirty="0">
              <a:solidFill>
                <a:srgbClr val="0078D4"/>
              </a:solidFill>
            </a:endParaRPr>
          </a:p>
        </p:txBody>
      </p:sp>
    </p:spTree>
    <p:extLst>
      <p:ext uri="{BB962C8B-B14F-4D97-AF65-F5344CB8AC3E}">
        <p14:creationId xmlns:p14="http://schemas.microsoft.com/office/powerpoint/2010/main" val="10958519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B35840-39D7-A2F2-7D3C-61E4332230A5}"/>
              </a:ext>
            </a:extLst>
          </p:cNvPr>
          <p:cNvSpPr>
            <a:spLocks noGrp="1"/>
          </p:cNvSpPr>
          <p:nvPr>
            <p:ph type="title"/>
          </p:nvPr>
        </p:nvSpPr>
        <p:spPr/>
        <p:txBody>
          <a:bodyPr/>
          <a:lstStyle/>
          <a:p>
            <a:r>
              <a:rPr lang="en-US" dirty="0"/>
              <a:t>Create measures</a:t>
            </a:r>
          </a:p>
        </p:txBody>
      </p:sp>
      <p:sp>
        <p:nvSpPr>
          <p:cNvPr id="2" name="Text Placeholder 6">
            <a:extLst>
              <a:ext uri="{FF2B5EF4-FFF2-40B4-BE49-F238E27FC236}">
                <a16:creationId xmlns:a16="http://schemas.microsoft.com/office/drawing/2014/main" id="{C5D7AAA3-E680-A0C3-E8EA-D7C4B87F26AC}"/>
              </a:ext>
            </a:extLst>
          </p:cNvPr>
          <p:cNvSpPr txBox="1">
            <a:spLocks/>
          </p:cNvSpPr>
          <p:nvPr/>
        </p:nvSpPr>
        <p:spPr>
          <a:xfrm>
            <a:off x="588262" y="1598005"/>
            <a:ext cx="4585718" cy="300896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ct val="150000"/>
              </a:lnSpc>
              <a:spcBef>
                <a:spcPts val="600"/>
              </a:spcBef>
              <a:buFont typeface="Arial" panose="020B0604020202020204" pitchFamily="34" charset="0"/>
              <a:buChar char="•"/>
            </a:pPr>
            <a:r>
              <a:rPr lang="en-US" sz="2400" dirty="0">
                <a:latin typeface="+mn-lt"/>
              </a:rPr>
              <a:t>Defined with DAX formulas.</a:t>
            </a:r>
          </a:p>
          <a:p>
            <a:pPr marL="228600" indent="-228600">
              <a:lnSpc>
                <a:spcPct val="150000"/>
              </a:lnSpc>
              <a:spcBef>
                <a:spcPts val="600"/>
              </a:spcBef>
              <a:buFont typeface="Arial" panose="020B0604020202020204" pitchFamily="34" charset="0"/>
              <a:buChar char="•"/>
            </a:pPr>
            <a:r>
              <a:rPr lang="en-US" sz="2400" dirty="0">
                <a:latin typeface="+mn-lt"/>
              </a:rPr>
              <a:t>Computed on the fly.</a:t>
            </a:r>
          </a:p>
          <a:p>
            <a:pPr marL="228600" indent="-228600">
              <a:lnSpc>
                <a:spcPct val="150000"/>
              </a:lnSpc>
              <a:spcBef>
                <a:spcPts val="600"/>
              </a:spcBef>
              <a:buFont typeface="Arial" panose="020B0604020202020204" pitchFamily="34" charset="0"/>
              <a:buChar char="•"/>
            </a:pPr>
            <a:r>
              <a:rPr lang="en-US" sz="2400" dirty="0">
                <a:latin typeface="+mn-lt"/>
              </a:rPr>
              <a:t>Not stored in data model.</a:t>
            </a:r>
          </a:p>
          <a:p>
            <a:pPr marL="228600" indent="-228600">
              <a:lnSpc>
                <a:spcPct val="150000"/>
              </a:lnSpc>
              <a:spcBef>
                <a:spcPts val="600"/>
              </a:spcBef>
              <a:buFont typeface="Arial" panose="020B0604020202020204" pitchFamily="34" charset="0"/>
              <a:buChar char="•"/>
            </a:pPr>
            <a:r>
              <a:rPr lang="en-US" sz="2400" dirty="0">
                <a:latin typeface="+mn-lt"/>
              </a:rPr>
              <a:t>Responsive to interactions.</a:t>
            </a:r>
          </a:p>
          <a:p>
            <a:pPr marL="228600" indent="-228600">
              <a:lnSpc>
                <a:spcPct val="150000"/>
              </a:lnSpc>
              <a:spcBef>
                <a:spcPts val="600"/>
              </a:spcBef>
              <a:buFont typeface="Arial" panose="020B0604020202020204" pitchFamily="34" charset="0"/>
              <a:buChar char="•"/>
            </a:pPr>
            <a:r>
              <a:rPr lang="en-US" sz="2400" dirty="0">
                <a:latin typeface="+mn-lt"/>
              </a:rPr>
              <a:t>Indicated by calculator icon.</a:t>
            </a:r>
          </a:p>
        </p:txBody>
      </p:sp>
      <p:pic>
        <p:nvPicPr>
          <p:cNvPr id="8" name="Picture 7" descr="Screenshot of the Sales table with Profit measure highlighted.">
            <a:extLst>
              <a:ext uri="{FF2B5EF4-FFF2-40B4-BE49-F238E27FC236}">
                <a16:creationId xmlns:a16="http://schemas.microsoft.com/office/drawing/2014/main" id="{49D716B1-535F-88DF-7D3A-FE5387AB305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731095" y="4408246"/>
            <a:ext cx="3024634" cy="1349800"/>
          </a:xfrm>
          <a:prstGeom prst="rect">
            <a:avLst/>
          </a:prstGeom>
          <a:ln>
            <a:solidFill>
              <a:schemeClr val="tx1"/>
            </a:solidFill>
          </a:ln>
        </p:spPr>
      </p:pic>
      <p:pic>
        <p:nvPicPr>
          <p:cNvPr id="10" name="Picture 9" descr="A screenshot of a measure called Profit that is Sales sum minus Sales cost. Included the table data to demonstrate the measure is not persisted in the table.">
            <a:extLst>
              <a:ext uri="{FF2B5EF4-FFF2-40B4-BE49-F238E27FC236}">
                <a16:creationId xmlns:a16="http://schemas.microsoft.com/office/drawing/2014/main" id="{54185306-7090-4FDD-B6FE-BDCF7BE75D9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547359" y="1598005"/>
            <a:ext cx="6230621" cy="2168895"/>
          </a:xfrm>
          <a:prstGeom prst="rect">
            <a:avLst/>
          </a:prstGeom>
          <a:ln>
            <a:solidFill>
              <a:schemeClr val="tx1"/>
            </a:solidFill>
          </a:ln>
        </p:spPr>
      </p:pic>
    </p:spTree>
    <p:extLst>
      <p:ext uri="{BB962C8B-B14F-4D97-AF65-F5344CB8AC3E}">
        <p14:creationId xmlns:p14="http://schemas.microsoft.com/office/powerpoint/2010/main" val="39244099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8632-0ECC-A45F-82C4-78ED7E7FEE82}"/>
              </a:ext>
            </a:extLst>
          </p:cNvPr>
          <p:cNvSpPr>
            <a:spLocks noGrp="1"/>
          </p:cNvSpPr>
          <p:nvPr>
            <p:ph type="title"/>
          </p:nvPr>
        </p:nvSpPr>
        <p:spPr>
          <a:xfrm>
            <a:off x="569911" y="2769057"/>
            <a:ext cx="6345239" cy="1231106"/>
          </a:xfrm>
        </p:spPr>
        <p:txBody>
          <a:bodyPr/>
          <a:lstStyle/>
          <a:p>
            <a:r>
              <a:rPr lang="en-US" dirty="0"/>
              <a:t>Optimize a model for performance in Power BI</a:t>
            </a:r>
          </a:p>
        </p:txBody>
      </p:sp>
    </p:spTree>
    <p:extLst>
      <p:ext uri="{BB962C8B-B14F-4D97-AF65-F5344CB8AC3E}">
        <p14:creationId xmlns:p14="http://schemas.microsoft.com/office/powerpoint/2010/main" val="313043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2934970"/>
            <a:ext cx="3182027" cy="984885"/>
          </a:xfrm>
        </p:spPr>
        <p:txBody>
          <a:bodyPr anchor="ctr"/>
          <a:lstStyle>
            <a:lvl1pPr>
              <a:defRPr>
                <a:solidFill>
                  <a:srgbClr val="2A446F"/>
                </a:solidFill>
              </a:defRPr>
            </a:lvl1pPr>
          </a:lstStyle>
          <a:p>
            <a:r>
              <a:rPr lang="en-US" dirty="0">
                <a:solidFill>
                  <a:schemeClr val="tx1"/>
                </a:solidFill>
              </a:rPr>
              <a:t>Learning objectives</a:t>
            </a:r>
          </a:p>
        </p:txBody>
      </p:sp>
      <p:sp>
        <p:nvSpPr>
          <p:cNvPr id="3" name="Subtitle"/>
          <p:cNvSpPr>
            <a:spLocks noGrp="1"/>
          </p:cNvSpPr>
          <p:nvPr>
            <p:ph type="body" sz="quarter" idx="11" hasCustomPrompt="1"/>
          </p:nvPr>
        </p:nvSpPr>
        <p:spPr>
          <a:xfrm>
            <a:off x="4941888" y="1443794"/>
            <a:ext cx="6667500" cy="3967240"/>
          </a:xfrm>
        </p:spPr>
        <p:txBody>
          <a:bodyPr anchor="ctr"/>
          <a:lstStyle>
            <a:lvl1pPr marL="231775" indent="-231775">
              <a:spcAft>
                <a:spcPts val="600"/>
              </a:spcAft>
              <a:buFont typeface="Wingdings" panose="05000000000000000000" pitchFamily="2" charset="2"/>
              <a:buChar char=""/>
              <a:defRPr sz="1800"/>
            </a:lvl1pPr>
          </a:lstStyle>
          <a:p>
            <a:pPr lvl="1">
              <a:spcAft>
                <a:spcPts val="1800"/>
              </a:spcAft>
            </a:pPr>
            <a:r>
              <a:rPr lang="en-US" sz="2800" dirty="0"/>
              <a:t>Review the performance of measures, relationships, and visuals.</a:t>
            </a:r>
          </a:p>
          <a:p>
            <a:pPr lvl="1">
              <a:spcAft>
                <a:spcPts val="1800"/>
              </a:spcAft>
            </a:pPr>
            <a:r>
              <a:rPr lang="en-US" sz="2800" dirty="0"/>
              <a:t>Improve performance by reducing cardinality levels.</a:t>
            </a:r>
          </a:p>
          <a:p>
            <a:pPr lvl="1">
              <a:spcAft>
                <a:spcPts val="1800"/>
              </a:spcAft>
            </a:pPr>
            <a:r>
              <a:rPr lang="en-US" sz="2800" dirty="0"/>
              <a:t>Optimize DirectQuery models with table level storage.</a:t>
            </a:r>
          </a:p>
          <a:p>
            <a:pPr lvl="1">
              <a:spcAft>
                <a:spcPts val="1800"/>
              </a:spcAft>
            </a:pPr>
            <a:r>
              <a:rPr lang="en-US" sz="2800" dirty="0"/>
              <a:t>Create and manage aggregations.</a:t>
            </a:r>
          </a:p>
        </p:txBody>
      </p:sp>
    </p:spTree>
    <p:extLst>
      <p:ext uri="{BB962C8B-B14F-4D97-AF65-F5344CB8AC3E}">
        <p14:creationId xmlns:p14="http://schemas.microsoft.com/office/powerpoint/2010/main" val="68641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5AE182-2C2B-EB50-55A5-C5F580E1E50A}"/>
              </a:ext>
            </a:extLst>
          </p:cNvPr>
          <p:cNvSpPr>
            <a:spLocks noGrp="1"/>
          </p:cNvSpPr>
          <p:nvPr>
            <p:ph type="title"/>
          </p:nvPr>
        </p:nvSpPr>
        <p:spPr>
          <a:xfrm>
            <a:off x="588261" y="585216"/>
            <a:ext cx="11011601" cy="492443"/>
          </a:xfrm>
        </p:spPr>
        <p:txBody>
          <a:bodyPr/>
          <a:lstStyle/>
          <a:p>
            <a:r>
              <a:rPr lang="en-US" b="0" kern="1200" cap="none" spc="-49" baseline="0" dirty="0">
                <a:ln w="3175">
                  <a:noFill/>
                </a:ln>
                <a:effectLst/>
                <a:latin typeface="+mj-lt"/>
                <a:ea typeface="+mn-ea"/>
                <a:cs typeface="Segoe UI" pitchFamily="34" charset="0"/>
              </a:rPr>
              <a:t>Optimize Power BI solutions</a:t>
            </a:r>
            <a:endParaRPr lang="en-US" dirty="0"/>
          </a:p>
        </p:txBody>
      </p:sp>
      <p:graphicFrame>
        <p:nvGraphicFramePr>
          <p:cNvPr id="2" name="Content Placeholder 2" descr="List of four architectural layers where you can optimize Power BI solution. Data sources, data model, visualizations, and environment.">
            <a:extLst>
              <a:ext uri="{FF2B5EF4-FFF2-40B4-BE49-F238E27FC236}">
                <a16:creationId xmlns:a16="http://schemas.microsoft.com/office/drawing/2014/main" id="{98C52B19-A097-6EBA-50FD-4A4AC90E7A5E}"/>
              </a:ext>
            </a:extLst>
          </p:cNvPr>
          <p:cNvGraphicFramePr/>
          <p:nvPr/>
        </p:nvGraphicFramePr>
        <p:xfrm>
          <a:off x="588261" y="1457325"/>
          <a:ext cx="11011602" cy="3948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645182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Tune report performance</a:t>
            </a:r>
            <a:endParaRPr lang="en-US" b="1" dirty="0"/>
          </a:p>
        </p:txBody>
      </p:sp>
      <p:sp>
        <p:nvSpPr>
          <p:cNvPr id="8" name="Text Placeholder 7">
            <a:extLst>
              <a:ext uri="{FF2B5EF4-FFF2-40B4-BE49-F238E27FC236}">
                <a16:creationId xmlns:a16="http://schemas.microsoft.com/office/drawing/2014/main" id="{CE07F70C-9DBC-BE2B-59E9-52634ECD9ADF}"/>
              </a:ext>
            </a:extLst>
          </p:cNvPr>
          <p:cNvSpPr>
            <a:spLocks noGrp="1"/>
          </p:cNvSpPr>
          <p:nvPr>
            <p:ph type="body" sz="quarter" idx="16"/>
          </p:nvPr>
        </p:nvSpPr>
        <p:spPr>
          <a:xfrm>
            <a:off x="584200" y="1594155"/>
            <a:ext cx="5046980" cy="307777"/>
          </a:xfrm>
        </p:spPr>
        <p:txBody>
          <a:bodyPr/>
          <a:lstStyle/>
          <a:p>
            <a:r>
              <a:rPr lang="en-US" sz="2000" dirty="0"/>
              <a:t>Performance analyzer in Power BI Desktop</a:t>
            </a:r>
          </a:p>
        </p:txBody>
      </p:sp>
      <p:sp>
        <p:nvSpPr>
          <p:cNvPr id="9" name="Text Placeholder 8">
            <a:extLst>
              <a:ext uri="{FF2B5EF4-FFF2-40B4-BE49-F238E27FC236}">
                <a16:creationId xmlns:a16="http://schemas.microsoft.com/office/drawing/2014/main" id="{C7C7EB20-F13F-A380-A998-516B28E187DA}"/>
              </a:ext>
            </a:extLst>
          </p:cNvPr>
          <p:cNvSpPr>
            <a:spLocks noGrp="1"/>
          </p:cNvSpPr>
          <p:nvPr>
            <p:ph type="body" sz="quarter" idx="15"/>
          </p:nvPr>
        </p:nvSpPr>
        <p:spPr>
          <a:xfrm>
            <a:off x="584200" y="2281538"/>
            <a:ext cx="5341971" cy="2294924"/>
          </a:xfrm>
        </p:spPr>
        <p:txBody>
          <a:bodyPr/>
          <a:lstStyle/>
          <a:p>
            <a:pPr algn="l">
              <a:lnSpc>
                <a:spcPct val="150000"/>
              </a:lnSpc>
              <a:buFont typeface="Arial" panose="020B0604020202020204" pitchFamily="34" charset="0"/>
              <a:buChar char="•"/>
            </a:pPr>
            <a:r>
              <a:rPr lang="en-US" sz="2400" b="0" i="0" dirty="0">
                <a:effectLst/>
                <a:latin typeface="Segoe UI" panose="020B0502040204020203" pitchFamily="34" charset="0"/>
              </a:rPr>
              <a:t>Record report interactions.</a:t>
            </a:r>
          </a:p>
          <a:p>
            <a:pPr algn="l">
              <a:lnSpc>
                <a:spcPct val="150000"/>
              </a:lnSpc>
              <a:buFont typeface="Arial" panose="020B0604020202020204" pitchFamily="34" charset="0"/>
              <a:buChar char="•"/>
            </a:pPr>
            <a:r>
              <a:rPr lang="en-US" sz="2400" b="0" i="0" dirty="0">
                <a:effectLst/>
                <a:latin typeface="Segoe UI" panose="020B0502040204020203" pitchFamily="34" charset="0"/>
              </a:rPr>
              <a:t>Review query and rendering times.</a:t>
            </a:r>
          </a:p>
          <a:p>
            <a:pPr algn="l">
              <a:lnSpc>
                <a:spcPct val="150000"/>
              </a:lnSpc>
              <a:buFont typeface="Arial" panose="020B0604020202020204" pitchFamily="34" charset="0"/>
              <a:buChar char="•"/>
            </a:pPr>
            <a:r>
              <a:rPr lang="en-US" sz="2400" b="0" i="0" dirty="0">
                <a:effectLst/>
                <a:latin typeface="Segoe UI" panose="020B0502040204020203" pitchFamily="34" charset="0"/>
              </a:rPr>
              <a:t>Identify bottlenecks, optimize queries.</a:t>
            </a:r>
          </a:p>
        </p:txBody>
      </p:sp>
      <p:grpSp>
        <p:nvGrpSpPr>
          <p:cNvPr id="2" name="Group 1" descr="A screenshot of the Optimize Ribbon on Report view in Power BI Desktop. Performance analyzer is highlighted.">
            <a:extLst>
              <a:ext uri="{FF2B5EF4-FFF2-40B4-BE49-F238E27FC236}">
                <a16:creationId xmlns:a16="http://schemas.microsoft.com/office/drawing/2014/main" id="{58BB2E55-2556-E7A5-E490-EB4516AA70D7}"/>
              </a:ext>
            </a:extLst>
          </p:cNvPr>
          <p:cNvGrpSpPr/>
          <p:nvPr/>
        </p:nvGrpSpPr>
        <p:grpSpPr>
          <a:xfrm>
            <a:off x="6351094" y="263382"/>
            <a:ext cx="5486549" cy="1628552"/>
            <a:chOff x="498142" y="1508078"/>
            <a:chExt cx="5264588" cy="1562668"/>
          </a:xfrm>
        </p:grpSpPr>
        <p:pic>
          <p:nvPicPr>
            <p:cNvPr id="3" name="Picture 2">
              <a:extLst>
                <a:ext uri="{FF2B5EF4-FFF2-40B4-BE49-F238E27FC236}">
                  <a16:creationId xmlns:a16="http://schemas.microsoft.com/office/drawing/2014/main" id="{5DA76116-6679-0925-6B8A-A7F888A1AB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8142" y="1508078"/>
              <a:ext cx="5264588" cy="1562668"/>
            </a:xfrm>
            <a:prstGeom prst="rect">
              <a:avLst/>
            </a:prstGeom>
            <a:ln>
              <a:solidFill>
                <a:schemeClr val="tx1"/>
              </a:solidFill>
            </a:ln>
          </p:spPr>
        </p:pic>
        <p:sp>
          <p:nvSpPr>
            <p:cNvPr id="6" name="Rectangle 5">
              <a:extLst>
                <a:ext uri="{FF2B5EF4-FFF2-40B4-BE49-F238E27FC236}">
                  <a16:creationId xmlns:a16="http://schemas.microsoft.com/office/drawing/2014/main" id="{A9D66E61-0E20-10E7-27AA-1310E9E78821}"/>
                </a:ext>
              </a:extLst>
            </p:cNvPr>
            <p:cNvSpPr/>
            <p:nvPr/>
          </p:nvSpPr>
          <p:spPr bwMode="auto">
            <a:xfrm>
              <a:off x="2750024" y="1876567"/>
              <a:ext cx="1091821" cy="118053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descr="A screenshot of Performance analyzer with some recorded data. You can see the different report elements and the duration in milliseconds, including an option to copy DAX query for a measure.">
            <a:extLst>
              <a:ext uri="{FF2B5EF4-FFF2-40B4-BE49-F238E27FC236}">
                <a16:creationId xmlns:a16="http://schemas.microsoft.com/office/drawing/2014/main" id="{4CADB449-F567-92CF-7EF4-493398B5AAC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605188" y="2085764"/>
            <a:ext cx="4978362" cy="4444968"/>
          </a:xfrm>
          <a:prstGeom prst="rect">
            <a:avLst/>
          </a:prstGeom>
          <a:ln>
            <a:solidFill>
              <a:schemeClr val="tx1"/>
            </a:solidFill>
          </a:ln>
        </p:spPr>
      </p:pic>
    </p:spTree>
    <p:extLst>
      <p:ext uri="{BB962C8B-B14F-4D97-AF65-F5344CB8AC3E}">
        <p14:creationId xmlns:p14="http://schemas.microsoft.com/office/powerpoint/2010/main" val="7450558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05F9-4B68-A361-9793-2B7DFBA0583D}"/>
              </a:ext>
            </a:extLst>
          </p:cNvPr>
          <p:cNvSpPr>
            <a:spLocks noGrp="1"/>
          </p:cNvSpPr>
          <p:nvPr>
            <p:ph type="title"/>
          </p:nvPr>
        </p:nvSpPr>
        <p:spPr>
          <a:xfrm>
            <a:off x="588262" y="585216"/>
            <a:ext cx="11013474" cy="492443"/>
          </a:xfrm>
        </p:spPr>
        <p:txBody>
          <a:bodyPr/>
          <a:lstStyle/>
          <a:p>
            <a:r>
              <a:rPr lang="en-US" dirty="0"/>
              <a:t>Analyze query plans for optimization opportunities</a:t>
            </a:r>
          </a:p>
        </p:txBody>
      </p:sp>
      <p:sp>
        <p:nvSpPr>
          <p:cNvPr id="9" name="Text Placeholder 2">
            <a:extLst>
              <a:ext uri="{FF2B5EF4-FFF2-40B4-BE49-F238E27FC236}">
                <a16:creationId xmlns:a16="http://schemas.microsoft.com/office/drawing/2014/main" id="{193B12F6-F111-E88B-4898-E9F192698A56}"/>
              </a:ext>
            </a:extLst>
          </p:cNvPr>
          <p:cNvSpPr txBox="1">
            <a:spLocks/>
          </p:cNvSpPr>
          <p:nvPr/>
        </p:nvSpPr>
        <p:spPr>
          <a:xfrm>
            <a:off x="680720" y="1456897"/>
            <a:ext cx="5480302" cy="2082621"/>
          </a:xfrm>
          <a:prstGeom prst="rect">
            <a:avLst/>
          </a:prstGeom>
          <a:solidFill>
            <a:srgbClr val="EAEAEA"/>
          </a:solidFill>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Consolas" panose="020B0609020204030204" pitchFamily="49" charset="0"/>
              </a:rPr>
              <a:t>Count Customers = </a:t>
            </a:r>
          </a:p>
          <a:p>
            <a:pPr marL="0" indent="0">
              <a:buNone/>
            </a:pPr>
            <a:r>
              <a:rPr lang="en-US" sz="1800" dirty="0">
                <a:latin typeface="Consolas" panose="020B0609020204030204" pitchFamily="49" charset="0"/>
              </a:rPr>
              <a:t>CALCULATE ( </a:t>
            </a:r>
          </a:p>
          <a:p>
            <a:pPr marL="0" indent="0">
              <a:buNone/>
            </a:pPr>
            <a:r>
              <a:rPr lang="en-US" sz="1800" dirty="0">
                <a:latin typeface="Consolas" panose="020B0609020204030204" pitchFamily="49" charset="0"/>
              </a:rPr>
              <a:t>    DISTINCTCOUNT ( Order[ProductID] ), </a:t>
            </a:r>
          </a:p>
          <a:p>
            <a:pPr marL="0" indent="0">
              <a:buNone/>
            </a:pPr>
            <a:r>
              <a:rPr lang="en-US" sz="1800" dirty="0">
                <a:latin typeface="Consolas" panose="020B0609020204030204" pitchFamily="49" charset="0"/>
              </a:rPr>
              <a:t>    </a:t>
            </a:r>
            <a:r>
              <a:rPr lang="en-US" sz="1800" dirty="0">
                <a:highlight>
                  <a:srgbClr val="FFFF00"/>
                </a:highlight>
                <a:latin typeface="Consolas" panose="020B0609020204030204" pitchFamily="49" charset="0"/>
              </a:rPr>
              <a:t>FILTER</a:t>
            </a:r>
            <a:r>
              <a:rPr lang="en-US" sz="1800" dirty="0">
                <a:latin typeface="Consolas" panose="020B0609020204030204" pitchFamily="49" charset="0"/>
              </a:rPr>
              <a:t> ( Order, Order[OrderQty] &gt;= 5 ) </a:t>
            </a:r>
          </a:p>
          <a:p>
            <a:pPr marL="0" indent="0">
              <a:buNone/>
            </a:pPr>
            <a:r>
              <a:rPr lang="en-US" sz="1800" dirty="0">
                <a:latin typeface="Consolas" panose="020B0609020204030204" pitchFamily="49" charset="0"/>
              </a:rPr>
              <a:t>)</a:t>
            </a:r>
          </a:p>
        </p:txBody>
      </p:sp>
      <p:sp>
        <p:nvSpPr>
          <p:cNvPr id="12" name="Content Placeholder 4">
            <a:extLst>
              <a:ext uri="{FF2B5EF4-FFF2-40B4-BE49-F238E27FC236}">
                <a16:creationId xmlns:a16="http://schemas.microsoft.com/office/drawing/2014/main" id="{8D386603-0CF2-EC25-3063-C7F5EFBAFDA1}"/>
              </a:ext>
            </a:extLst>
          </p:cNvPr>
          <p:cNvSpPr txBox="1">
            <a:spLocks/>
          </p:cNvSpPr>
          <p:nvPr/>
        </p:nvSpPr>
        <p:spPr>
          <a:xfrm>
            <a:off x="6364951" y="1456897"/>
            <a:ext cx="5394960" cy="2082621"/>
          </a:xfrm>
          <a:prstGeom prst="rect">
            <a:avLst/>
          </a:prstGeom>
          <a:solidFill>
            <a:srgbClr val="EAEAEA"/>
          </a:solidFill>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Consolas" panose="020B0609020204030204" pitchFamily="49" charset="0"/>
              </a:rPr>
              <a:t>Count Customers = </a:t>
            </a:r>
          </a:p>
          <a:p>
            <a:pPr marL="0" indent="0">
              <a:buNone/>
            </a:pPr>
            <a:r>
              <a:rPr lang="en-US" sz="1800" dirty="0">
                <a:latin typeface="Consolas" panose="020B0609020204030204" pitchFamily="49" charset="0"/>
              </a:rPr>
              <a:t>CALCULATE ( </a:t>
            </a:r>
          </a:p>
          <a:p>
            <a:pPr marL="0" indent="0">
              <a:buNone/>
            </a:pPr>
            <a:r>
              <a:rPr lang="en-US" sz="1800" dirty="0">
                <a:latin typeface="Consolas" panose="020B0609020204030204" pitchFamily="49" charset="0"/>
              </a:rPr>
              <a:t>    DISTINCTCOUNT ( Order[ProductID] ), </a:t>
            </a:r>
          </a:p>
          <a:p>
            <a:pPr marL="0" indent="0">
              <a:buNone/>
            </a:pPr>
            <a:r>
              <a:rPr lang="en-US" sz="1800" dirty="0">
                <a:latin typeface="Consolas" panose="020B0609020204030204" pitchFamily="49" charset="0"/>
              </a:rPr>
              <a:t>    </a:t>
            </a:r>
            <a:r>
              <a:rPr lang="en-US" sz="1800" dirty="0">
                <a:highlight>
                  <a:srgbClr val="FFFF00"/>
                </a:highlight>
                <a:latin typeface="Consolas" panose="020B0609020204030204" pitchFamily="49" charset="0"/>
              </a:rPr>
              <a:t>KEEPFILTERS</a:t>
            </a:r>
            <a:r>
              <a:rPr lang="en-US" sz="1800" dirty="0">
                <a:latin typeface="Consolas" panose="020B0609020204030204" pitchFamily="49" charset="0"/>
              </a:rPr>
              <a:t> (Order[OrderQty] &gt;= 5 ) </a:t>
            </a:r>
          </a:p>
          <a:p>
            <a:pPr marL="0" indent="0">
              <a:buNone/>
            </a:pPr>
            <a:r>
              <a:rPr lang="en-US" sz="1800" dirty="0">
                <a:latin typeface="Consolas" panose="020B0609020204030204" pitchFamily="49" charset="0"/>
              </a:rPr>
              <a:t>)</a:t>
            </a:r>
          </a:p>
        </p:txBody>
      </p:sp>
      <p:grpSp>
        <p:nvGrpSpPr>
          <p:cNvPr id="5" name="Group 4" descr="Screenshot of results from Performance analyzer with a high DAX query runtime.">
            <a:extLst>
              <a:ext uri="{FF2B5EF4-FFF2-40B4-BE49-F238E27FC236}">
                <a16:creationId xmlns:a16="http://schemas.microsoft.com/office/drawing/2014/main" id="{550295E9-4975-3BFC-F81A-84453702C70E}"/>
              </a:ext>
            </a:extLst>
          </p:cNvPr>
          <p:cNvGrpSpPr/>
          <p:nvPr/>
        </p:nvGrpSpPr>
        <p:grpSpPr>
          <a:xfrm>
            <a:off x="680720" y="3931757"/>
            <a:ext cx="5389197" cy="1290182"/>
            <a:chOff x="680720" y="3931757"/>
            <a:chExt cx="5389197" cy="1290182"/>
          </a:xfrm>
        </p:grpSpPr>
        <p:pic>
          <p:nvPicPr>
            <p:cNvPr id="13" name="Picture 12" descr="An image showing the Performance Analyzer results with the DAX query option highlighted and the duration of the query showing very high.">
              <a:extLst>
                <a:ext uri="{FF2B5EF4-FFF2-40B4-BE49-F238E27FC236}">
                  <a16:creationId xmlns:a16="http://schemas.microsoft.com/office/drawing/2014/main" id="{A9B75F3E-5CCD-6740-E02B-F942F282B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0" y="3931757"/>
              <a:ext cx="5389197" cy="1290182"/>
            </a:xfrm>
            <a:prstGeom prst="rect">
              <a:avLst/>
            </a:prstGeom>
            <a:ln>
              <a:solidFill>
                <a:schemeClr val="tx1"/>
              </a:solidFill>
            </a:ln>
          </p:spPr>
        </p:pic>
        <p:sp>
          <p:nvSpPr>
            <p:cNvPr id="3" name="Rectangle 2">
              <a:extLst>
                <a:ext uri="{FF2B5EF4-FFF2-40B4-BE49-F238E27FC236}">
                  <a16:creationId xmlns:a16="http://schemas.microsoft.com/office/drawing/2014/main" id="{F61E00B2-4AFC-E5C0-9316-7BCF75A1346C}"/>
                </a:ext>
              </a:extLst>
            </p:cNvPr>
            <p:cNvSpPr/>
            <p:nvPr/>
          </p:nvSpPr>
          <p:spPr bwMode="auto">
            <a:xfrm>
              <a:off x="5638800" y="3941616"/>
              <a:ext cx="373380" cy="218904"/>
            </a:xfrm>
            <a:prstGeom prst="rect">
              <a:avLst/>
            </a:prstGeom>
            <a:solidFill>
              <a:srgbClr val="D2D0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descr="Screenshot of results from Performance analyzer with a low DAX query runtime.">
            <a:extLst>
              <a:ext uri="{FF2B5EF4-FFF2-40B4-BE49-F238E27FC236}">
                <a16:creationId xmlns:a16="http://schemas.microsoft.com/office/drawing/2014/main" id="{2468D816-2A11-B76E-977A-07B702E6822C}"/>
              </a:ext>
            </a:extLst>
          </p:cNvPr>
          <p:cNvGrpSpPr/>
          <p:nvPr/>
        </p:nvGrpSpPr>
        <p:grpSpPr>
          <a:xfrm>
            <a:off x="6364951" y="3918756"/>
            <a:ext cx="5427568" cy="1316184"/>
            <a:chOff x="6364951" y="3918756"/>
            <a:chExt cx="5427568" cy="1316184"/>
          </a:xfrm>
        </p:grpSpPr>
        <p:pic>
          <p:nvPicPr>
            <p:cNvPr id="14" name="Picture 13" descr="An image showing the Performance Analyzer results with the DAX query option again highlighted and the duration of the query showing very low after a change to the query.">
              <a:extLst>
                <a:ext uri="{FF2B5EF4-FFF2-40B4-BE49-F238E27FC236}">
                  <a16:creationId xmlns:a16="http://schemas.microsoft.com/office/drawing/2014/main" id="{100272EE-8223-117D-E1F8-B651F0B6A8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951" y="3918756"/>
              <a:ext cx="5427568" cy="1316184"/>
            </a:xfrm>
            <a:prstGeom prst="rect">
              <a:avLst/>
            </a:prstGeom>
            <a:ln>
              <a:solidFill>
                <a:schemeClr val="tx1"/>
              </a:solidFill>
            </a:ln>
          </p:spPr>
        </p:pic>
        <p:sp>
          <p:nvSpPr>
            <p:cNvPr id="4" name="Rectangle 3">
              <a:extLst>
                <a:ext uri="{FF2B5EF4-FFF2-40B4-BE49-F238E27FC236}">
                  <a16:creationId xmlns:a16="http://schemas.microsoft.com/office/drawing/2014/main" id="{ED2A94B8-C0DF-A556-57A1-FF6C3EE40114}"/>
                </a:ext>
              </a:extLst>
            </p:cNvPr>
            <p:cNvSpPr/>
            <p:nvPr/>
          </p:nvSpPr>
          <p:spPr bwMode="auto">
            <a:xfrm>
              <a:off x="11386531" y="3918756"/>
              <a:ext cx="373380" cy="218904"/>
            </a:xfrm>
            <a:prstGeom prst="rect">
              <a:avLst/>
            </a:prstGeom>
            <a:solidFill>
              <a:srgbClr val="D2D0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56656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Knowledge check: DAX optimization</a:t>
            </a: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628101"/>
            <a:ext cx="8778875" cy="276999"/>
          </a:xfrm>
        </p:spPr>
        <p:txBody>
          <a:bodyPr anchor="ctr"/>
          <a:lstStyle/>
          <a:p>
            <a:r>
              <a:rPr lang="en-US" sz="1800" dirty="0"/>
              <a:t>What benefit do you get from analyzing the metadata? </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994124"/>
            <a:ext cx="8341075" cy="1495794"/>
          </a:xfrm>
        </p:spPr>
        <p:txBody>
          <a:bodyPr/>
          <a:lstStyle/>
          <a:p>
            <a:r>
              <a:rPr lang="en-US" sz="1800" dirty="0"/>
              <a:t>The benefit of analyzing the metadata is that you can clearly identify data inconsistences with your semantic model.</a:t>
            </a:r>
          </a:p>
          <a:p>
            <a:r>
              <a:rPr lang="en-US" sz="1800" dirty="0"/>
              <a:t>The benefit of analyzing the metadata is to get familiar with your data.</a:t>
            </a:r>
          </a:p>
          <a:p>
            <a:r>
              <a:rPr lang="en-US" sz="1800" dirty="0"/>
              <a:t>The benefit of analyzing the metadata is to know the number of rows, columns and tables being loaded into your model.</a:t>
            </a:r>
          </a:p>
        </p:txBody>
      </p:sp>
      <p:sp>
        <p:nvSpPr>
          <p:cNvPr id="2" name="Graphic 26">
            <a:extLst>
              <a:ext uri="{FF2B5EF4-FFF2-40B4-BE49-F238E27FC236}">
                <a16:creationId xmlns:a16="http://schemas.microsoft.com/office/drawing/2014/main" id="{FE93D48E-5324-3858-03B7-902159510FE0}"/>
              </a:ext>
              <a:ext uri="{C183D7F6-B498-43B3-948B-1728B52AA6E4}">
                <adec:decorative xmlns:adec="http://schemas.microsoft.com/office/drawing/2017/decorative" val="1"/>
              </a:ext>
            </a:extLst>
          </p:cNvPr>
          <p:cNvSpPr/>
          <p:nvPr/>
        </p:nvSpPr>
        <p:spPr>
          <a:xfrm>
            <a:off x="1278720" y="201888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 name="Graphic 26">
            <a:extLst>
              <a:ext uri="{FF2B5EF4-FFF2-40B4-BE49-F238E27FC236}">
                <a16:creationId xmlns:a16="http://schemas.microsoft.com/office/drawing/2014/main" id="{4931B89C-1878-40F7-B7EC-91B1B4F8756B}"/>
              </a:ext>
              <a:ext uri="{C183D7F6-B498-43B3-948B-1728B52AA6E4}">
                <adec:decorative xmlns:adec="http://schemas.microsoft.com/office/drawing/2017/decorative" val="1"/>
              </a:ext>
            </a:extLst>
          </p:cNvPr>
          <p:cNvSpPr/>
          <p:nvPr/>
        </p:nvSpPr>
        <p:spPr>
          <a:xfrm>
            <a:off x="1278720" y="442683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3952234"/>
            <a:ext cx="8778875" cy="276999"/>
          </a:xfrm>
        </p:spPr>
        <p:txBody>
          <a:bodyPr anchor="ctr"/>
          <a:lstStyle/>
          <a:p>
            <a:r>
              <a:rPr lang="en-US" sz="1800" dirty="0"/>
              <a:t>Which of the following statements about relationships in Power BI Desktop is true? </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7265" y="4368461"/>
            <a:ext cx="8447755" cy="1218795"/>
          </a:xfrm>
        </p:spPr>
        <p:txBody>
          <a:bodyPr/>
          <a:lstStyle/>
          <a:p>
            <a:r>
              <a:rPr lang="en-US" sz="1800" dirty="0"/>
              <a:t>Relationships can only be created between columns that contain the same data type.</a:t>
            </a:r>
          </a:p>
          <a:p>
            <a:r>
              <a:rPr lang="en-US" sz="1800" dirty="0"/>
              <a:t>Relationships can only be created between tables that contain the same number of rows.</a:t>
            </a:r>
          </a:p>
          <a:p>
            <a:r>
              <a:rPr lang="en-US" sz="1800" dirty="0"/>
              <a:t>Relationships can be created between tables that contain different types of data.</a:t>
            </a:r>
          </a:p>
        </p:txBody>
      </p:sp>
    </p:spTree>
    <p:extLst>
      <p:ext uri="{BB962C8B-B14F-4D97-AF65-F5344CB8AC3E}">
        <p14:creationId xmlns:p14="http://schemas.microsoft.com/office/powerpoint/2010/main" val="365944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BE812-9244-496C-33DD-2B511625DA4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C6AAF73-69CA-1B6C-7CF0-0E63A125BCC3}"/>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B026C731-B6A6-86FA-C3D5-166262149489}"/>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74D7ADE3-872B-FB53-4B5F-D4C9684E9EAB}"/>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B4C27F82-9AA8-6C24-96B8-F9F1D3D76E43}"/>
              </a:ext>
            </a:extLst>
          </p:cNvPr>
          <p:cNvSpPr txBox="1"/>
          <p:nvPr/>
        </p:nvSpPr>
        <p:spPr>
          <a:xfrm>
            <a:off x="1062499" y="2382559"/>
            <a:ext cx="9668832" cy="2554545"/>
          </a:xfrm>
          <a:prstGeom prst="rect">
            <a:avLst/>
          </a:prstGeom>
          <a:noFill/>
        </p:spPr>
        <p:txBody>
          <a:bodyPr wrap="square">
            <a:spAutoFit/>
          </a:bodyPr>
          <a:lstStyle/>
          <a:p>
            <a:pPr marL="400050" indent="-285750">
              <a:spcBef>
                <a:spcPts val="0"/>
              </a:spcBef>
              <a:spcAft>
                <a:spcPts val="1200"/>
              </a:spcAft>
              <a:buFont typeface="Arial" panose="020B0604020202020204" pitchFamily="34" charset="0"/>
              <a:buChar char="•"/>
            </a:pPr>
            <a:r>
              <a:rPr lang="en-US" sz="2400" dirty="0"/>
              <a:t>Definition of enterprise data and scalability.</a:t>
            </a:r>
          </a:p>
          <a:p>
            <a:pPr marL="400050" indent="-285750">
              <a:spcBef>
                <a:spcPts val="0"/>
              </a:spcBef>
              <a:spcAft>
                <a:spcPts val="1200"/>
              </a:spcAft>
              <a:buFont typeface="Arial" panose="020B0604020202020204" pitchFamily="34" charset="0"/>
              <a:buChar char="•"/>
            </a:pPr>
            <a:r>
              <a:rPr lang="en-US" sz="2400" dirty="0"/>
              <a:t>Storage mode and model framework types.</a:t>
            </a:r>
          </a:p>
          <a:p>
            <a:pPr marL="400050" indent="-285750">
              <a:spcBef>
                <a:spcPts val="0"/>
              </a:spcBef>
              <a:spcAft>
                <a:spcPts val="1200"/>
              </a:spcAft>
              <a:buFont typeface="Arial" panose="020B0604020202020204" pitchFamily="34" charset="0"/>
              <a:buChar char="•"/>
            </a:pPr>
            <a:r>
              <a:rPr lang="en-US" sz="2400" dirty="0"/>
              <a:t>Different relationships and ways they affect data filtering.</a:t>
            </a:r>
          </a:p>
          <a:p>
            <a:pPr marL="400050" indent="-285750">
              <a:spcBef>
                <a:spcPts val="0"/>
              </a:spcBef>
              <a:spcAft>
                <a:spcPts val="1200"/>
              </a:spcAft>
              <a:buFont typeface="Arial" panose="020B0604020202020204" pitchFamily="34" charset="0"/>
              <a:buChar char="•"/>
            </a:pPr>
            <a:r>
              <a:rPr lang="en-US" sz="2400" dirty="0"/>
              <a:t>DAX variables and functions to improve readability and efficiency.</a:t>
            </a:r>
          </a:p>
          <a:p>
            <a:pPr marL="400050" indent="-285750">
              <a:spcBef>
                <a:spcPts val="0"/>
              </a:spcBef>
              <a:spcAft>
                <a:spcPts val="12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305662501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p:txBody>
          <a:bodyPr/>
          <a:lstStyle/>
          <a:p>
            <a:r>
              <a:rPr lang="en-US" sz="3200" dirty="0"/>
              <a:t>Further reading </a:t>
            </a:r>
          </a:p>
        </p:txBody>
      </p:sp>
      <p:sp>
        <p:nvSpPr>
          <p:cNvPr id="2" name="Text Placeholder 1">
            <a:extLst>
              <a:ext uri="{FF2B5EF4-FFF2-40B4-BE49-F238E27FC236}">
                <a16:creationId xmlns:a16="http://schemas.microsoft.com/office/drawing/2014/main" id="{D14B9088-962F-CB05-37EA-80AAAC73FAEF}"/>
              </a:ext>
            </a:extLst>
          </p:cNvPr>
          <p:cNvSpPr>
            <a:spLocks noGrp="1"/>
          </p:cNvSpPr>
          <p:nvPr>
            <p:ph type="body" sz="quarter" idx="15"/>
          </p:nvPr>
        </p:nvSpPr>
        <p:spPr>
          <a:xfrm>
            <a:off x="586389" y="1591056"/>
            <a:ext cx="8193024" cy="338554"/>
          </a:xfrm>
        </p:spPr>
        <p:txBody>
          <a:bodyPr/>
          <a:lstStyle/>
          <a:p>
            <a:r>
              <a:rPr lang="en-US" sz="2200" dirty="0"/>
              <a:t>Optimize a model for performance in Power BI</a:t>
            </a:r>
          </a:p>
        </p:txBody>
      </p:sp>
      <p:sp>
        <p:nvSpPr>
          <p:cNvPr id="3" name="Text Placeholder 2">
            <a:extLst>
              <a:ext uri="{FF2B5EF4-FFF2-40B4-BE49-F238E27FC236}">
                <a16:creationId xmlns:a16="http://schemas.microsoft.com/office/drawing/2014/main" id="{5CA03F36-0504-FE52-282B-BA44B7FB167D}"/>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https://aka.ms/optimize-power-bi</a:t>
            </a:r>
            <a:endParaRPr lang="en-US" sz="1800" dirty="0">
              <a:solidFill>
                <a:srgbClr val="0078D4"/>
              </a:solidFill>
            </a:endParaRPr>
          </a:p>
        </p:txBody>
      </p:sp>
      <p:grpSp>
        <p:nvGrpSpPr>
          <p:cNvPr id="4" name="Group 3">
            <a:extLst>
              <a:ext uri="{FF2B5EF4-FFF2-40B4-BE49-F238E27FC236}">
                <a16:creationId xmlns:a16="http://schemas.microsoft.com/office/drawing/2014/main" id="{5E1B10C0-E61C-6ED7-CBA2-966EBDB28558}"/>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5" name="Oval 4">
              <a:extLst>
                <a:ext uri="{FF2B5EF4-FFF2-40B4-BE49-F238E27FC236}">
                  <a16:creationId xmlns:a16="http://schemas.microsoft.com/office/drawing/2014/main" id="{9D73CB48-AB8D-3429-9484-4CF3155C1FE7}"/>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DF385D90-CF73-7C7E-15B9-EB5E530E81F1}"/>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234" t="3234" r="3234" b="3234"/>
            <a:stretch/>
          </p:blipFill>
          <p:spPr>
            <a:xfrm>
              <a:off x="7941839" y="2304622"/>
              <a:ext cx="2640436" cy="2640436"/>
            </a:xfrm>
            <a:prstGeom prst="ellipse">
              <a:avLst/>
            </a:prstGeom>
          </p:spPr>
        </p:pic>
      </p:grpSp>
      <p:sp>
        <p:nvSpPr>
          <p:cNvPr id="8" name="Text Placeholder 1">
            <a:extLst>
              <a:ext uri="{FF2B5EF4-FFF2-40B4-BE49-F238E27FC236}">
                <a16:creationId xmlns:a16="http://schemas.microsoft.com/office/drawing/2014/main" id="{DBEE9649-6A0D-0E62-513A-F88AAD981613}"/>
              </a:ext>
            </a:extLst>
          </p:cNvPr>
          <p:cNvSpPr txBox="1">
            <a:spLocks/>
          </p:cNvSpPr>
          <p:nvPr/>
        </p:nvSpPr>
        <p:spPr>
          <a:xfrm>
            <a:off x="586389" y="2819964"/>
            <a:ext cx="8193024" cy="3385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Optimization guide for Power BI</a:t>
            </a:r>
          </a:p>
        </p:txBody>
      </p:sp>
      <p:sp>
        <p:nvSpPr>
          <p:cNvPr id="9" name="Text Placeholder 2">
            <a:extLst>
              <a:ext uri="{FF2B5EF4-FFF2-40B4-BE49-F238E27FC236}">
                <a16:creationId xmlns:a16="http://schemas.microsoft.com/office/drawing/2014/main" id="{980C6772-EE53-BD6C-E396-B399CDB7ACEA}"/>
              </a:ext>
            </a:extLst>
          </p:cNvPr>
          <p:cNvSpPr txBox="1">
            <a:spLocks/>
          </p:cNvSpPr>
          <p:nvPr/>
        </p:nvSpPr>
        <p:spPr>
          <a:xfrm>
            <a:off x="586389" y="3481273"/>
            <a:ext cx="5551652" cy="55399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78D4"/>
                </a:solidFill>
                <a:hlinkClick r:id="rId6"/>
              </a:rPr>
              <a:t>https://learn.microsoft.com/power-bi/guidance/power-bi-optimization</a:t>
            </a:r>
            <a:endParaRPr lang="en-US" sz="1800" dirty="0">
              <a:solidFill>
                <a:srgbClr val="0078D4"/>
              </a:solidFill>
            </a:endParaRPr>
          </a:p>
        </p:txBody>
      </p:sp>
    </p:spTree>
    <p:extLst>
      <p:ext uri="{BB962C8B-B14F-4D97-AF65-F5344CB8AC3E}">
        <p14:creationId xmlns:p14="http://schemas.microsoft.com/office/powerpoint/2010/main" val="121599650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8632-0ECC-A45F-82C4-78ED7E7FEE82}"/>
              </a:ext>
            </a:extLst>
          </p:cNvPr>
          <p:cNvSpPr>
            <a:spLocks noGrp="1"/>
          </p:cNvSpPr>
          <p:nvPr>
            <p:ph type="title"/>
          </p:nvPr>
        </p:nvSpPr>
        <p:spPr>
          <a:xfrm>
            <a:off x="569911" y="2769057"/>
            <a:ext cx="6345239" cy="1231106"/>
          </a:xfrm>
        </p:spPr>
        <p:txBody>
          <a:bodyPr/>
          <a:lstStyle/>
          <a:p>
            <a:r>
              <a:rPr lang="en-US" dirty="0"/>
              <a:t>Create and manage Power BI assets</a:t>
            </a:r>
          </a:p>
        </p:txBody>
      </p:sp>
    </p:spTree>
    <p:extLst>
      <p:ext uri="{BB962C8B-B14F-4D97-AF65-F5344CB8AC3E}">
        <p14:creationId xmlns:p14="http://schemas.microsoft.com/office/powerpoint/2010/main" val="205636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89CB-942C-3900-9EC1-DAF6A734C748}"/>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44150DEB-1576-795B-BA89-6066759A6413}"/>
              </a:ext>
            </a:extLst>
          </p:cNvPr>
          <p:cNvSpPr>
            <a:spLocks noGrp="1"/>
          </p:cNvSpPr>
          <p:nvPr>
            <p:ph type="title" hasCustomPrompt="1"/>
          </p:nvPr>
        </p:nvSpPr>
        <p:spPr>
          <a:xfrm>
            <a:off x="588263" y="2934970"/>
            <a:ext cx="3182027" cy="984885"/>
          </a:xfrm>
        </p:spPr>
        <p:txBody>
          <a:bodyPr anchor="ctr"/>
          <a:lstStyle>
            <a:lvl1pPr>
              <a:defRPr>
                <a:solidFill>
                  <a:srgbClr val="2A446F"/>
                </a:solidFill>
              </a:defRPr>
            </a:lvl1pPr>
          </a:lstStyle>
          <a:p>
            <a:r>
              <a:rPr lang="en-US" dirty="0">
                <a:solidFill>
                  <a:schemeClr val="tx1"/>
                </a:solidFill>
              </a:rPr>
              <a:t>Learning objectives</a:t>
            </a:r>
          </a:p>
        </p:txBody>
      </p:sp>
      <p:sp>
        <p:nvSpPr>
          <p:cNvPr id="3" name="Subtitle">
            <a:extLst>
              <a:ext uri="{FF2B5EF4-FFF2-40B4-BE49-F238E27FC236}">
                <a16:creationId xmlns:a16="http://schemas.microsoft.com/office/drawing/2014/main" id="{7510B04F-5BED-9AF5-20B9-851E7A18BB34}"/>
              </a:ext>
            </a:extLst>
          </p:cNvPr>
          <p:cNvSpPr>
            <a:spLocks noGrp="1"/>
          </p:cNvSpPr>
          <p:nvPr>
            <p:ph type="body" sz="quarter" idx="11" hasCustomPrompt="1"/>
          </p:nvPr>
        </p:nvSpPr>
        <p:spPr>
          <a:xfrm>
            <a:off x="4941888" y="1228351"/>
            <a:ext cx="6667500" cy="4398127"/>
          </a:xfrm>
        </p:spPr>
        <p:txBody>
          <a:bodyPr anchor="ctr"/>
          <a:lstStyle>
            <a:lvl1pPr marL="231775" indent="-231775">
              <a:spcAft>
                <a:spcPts val="600"/>
              </a:spcAft>
              <a:buFont typeface="Wingdings" panose="05000000000000000000" pitchFamily="2" charset="2"/>
              <a:buChar char=""/>
              <a:defRPr sz="1800"/>
            </a:lvl1pPr>
          </a:lstStyle>
          <a:p>
            <a:pPr lvl="1">
              <a:spcAft>
                <a:spcPts val="1800"/>
              </a:spcAft>
            </a:pPr>
            <a:r>
              <a:rPr lang="en-US" sz="2800" dirty="0"/>
              <a:t>Create core and specialized semantic models.</a:t>
            </a:r>
          </a:p>
          <a:p>
            <a:pPr lvl="1">
              <a:spcAft>
                <a:spcPts val="1800"/>
              </a:spcAft>
            </a:pPr>
            <a:r>
              <a:rPr lang="en-US" sz="2800" dirty="0"/>
              <a:t>Create Power BI Template and Power BI Project files.</a:t>
            </a:r>
          </a:p>
          <a:p>
            <a:pPr lvl="1">
              <a:spcAft>
                <a:spcPts val="1800"/>
              </a:spcAft>
            </a:pPr>
            <a:r>
              <a:rPr lang="en-US" sz="2800" dirty="0"/>
              <a:t>Use lineage view and endorse data assets in Power BI service.</a:t>
            </a:r>
          </a:p>
          <a:p>
            <a:pPr lvl="1">
              <a:spcAft>
                <a:spcPts val="1800"/>
              </a:spcAft>
            </a:pPr>
            <a:r>
              <a:rPr lang="en-US" sz="2800" dirty="0"/>
              <a:t>Use XMLA endpoint to connect semantic models.</a:t>
            </a:r>
          </a:p>
        </p:txBody>
      </p:sp>
    </p:spTree>
    <p:extLst>
      <p:ext uri="{BB962C8B-B14F-4D97-AF65-F5344CB8AC3E}">
        <p14:creationId xmlns:p14="http://schemas.microsoft.com/office/powerpoint/2010/main" val="294153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Understanding filter context</a:t>
            </a:r>
          </a:p>
        </p:txBody>
      </p:sp>
      <p:sp>
        <p:nvSpPr>
          <p:cNvPr id="2" name="Text Placeholder 1">
            <a:extLst>
              <a:ext uri="{FF2B5EF4-FFF2-40B4-BE49-F238E27FC236}">
                <a16:creationId xmlns:a16="http://schemas.microsoft.com/office/drawing/2014/main" id="{2486092F-EFCF-CEA8-19E8-8626471743A0}"/>
              </a:ext>
            </a:extLst>
          </p:cNvPr>
          <p:cNvSpPr>
            <a:spLocks noGrp="1"/>
          </p:cNvSpPr>
          <p:nvPr>
            <p:ph type="body" sz="quarter" idx="17"/>
          </p:nvPr>
        </p:nvSpPr>
        <p:spPr/>
        <p:txBody>
          <a:bodyPr/>
          <a:lstStyle/>
          <a:p>
            <a:r>
              <a:rPr lang="en-US" dirty="0"/>
              <a:t>Measures are contextually different, or “dynamic,” depending on filters. </a:t>
            </a:r>
          </a:p>
        </p:txBody>
      </p:sp>
      <p:grpSp>
        <p:nvGrpSpPr>
          <p:cNvPr id="3" name="Group 2">
            <a:extLst>
              <a:ext uri="{FF2B5EF4-FFF2-40B4-BE49-F238E27FC236}">
                <a16:creationId xmlns:a16="http://schemas.microsoft.com/office/drawing/2014/main" id="{FC1A0FB1-2722-2158-2D8B-7BCB7D782817}"/>
              </a:ext>
              <a:ext uri="{C183D7F6-B498-43B3-948B-1728B52AA6E4}">
                <adec:decorative xmlns:adec="http://schemas.microsoft.com/office/drawing/2017/decorative" val="1"/>
              </a:ext>
            </a:extLst>
          </p:cNvPr>
          <p:cNvGrpSpPr/>
          <p:nvPr/>
        </p:nvGrpSpPr>
        <p:grpSpPr>
          <a:xfrm>
            <a:off x="752647" y="2034427"/>
            <a:ext cx="10674704" cy="4074795"/>
            <a:chOff x="748823" y="1743521"/>
            <a:chExt cx="10674704" cy="4074795"/>
          </a:xfrm>
        </p:grpSpPr>
        <p:pic>
          <p:nvPicPr>
            <p:cNvPr id="6" name="Picture 5" descr="An image showing three different bar chart visuals to represent the affects that context has on DAX. All three visuals sue the same DAX measure, Total Sales, but display the data differently.">
              <a:extLst>
                <a:ext uri="{FF2B5EF4-FFF2-40B4-BE49-F238E27FC236}">
                  <a16:creationId xmlns:a16="http://schemas.microsoft.com/office/drawing/2014/main" id="{9B66748F-5217-C481-417F-D523C33C6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3" y="1743521"/>
              <a:ext cx="10674704" cy="4074795"/>
            </a:xfrm>
            <a:prstGeom prst="rect">
              <a:avLst/>
            </a:prstGeom>
            <a:ln>
              <a:solidFill>
                <a:schemeClr val="tx1"/>
              </a:solidFill>
            </a:ln>
          </p:spPr>
        </p:pic>
        <p:sp>
          <p:nvSpPr>
            <p:cNvPr id="7" name="Rectangle 6">
              <a:extLst>
                <a:ext uri="{FF2B5EF4-FFF2-40B4-BE49-F238E27FC236}">
                  <a16:creationId xmlns:a16="http://schemas.microsoft.com/office/drawing/2014/main" id="{404EF4E6-A2AF-ED1A-73CB-BDF8796F364B}"/>
                </a:ext>
                <a:ext uri="{C183D7F6-B498-43B3-948B-1728B52AA6E4}">
                  <adec:decorative xmlns:adec="http://schemas.microsoft.com/office/drawing/2017/decorative" val="1"/>
                </a:ext>
              </a:extLst>
            </p:cNvPr>
            <p:cNvSpPr/>
            <p:nvPr/>
          </p:nvSpPr>
          <p:spPr bwMode="auto">
            <a:xfrm>
              <a:off x="5410041" y="1989393"/>
              <a:ext cx="743110" cy="30676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C9B2F17-AB41-FD8A-5654-167B132C1298}"/>
                </a:ext>
                <a:ext uri="{C183D7F6-B498-43B3-948B-1728B52AA6E4}">
                  <adec:decorative xmlns:adec="http://schemas.microsoft.com/office/drawing/2017/decorative" val="1"/>
                </a:ext>
              </a:extLst>
            </p:cNvPr>
            <p:cNvSpPr/>
            <p:nvPr/>
          </p:nvSpPr>
          <p:spPr bwMode="auto">
            <a:xfrm>
              <a:off x="8769351" y="1930400"/>
              <a:ext cx="1307507" cy="36576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63396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2548-3B2B-A5F8-45D1-C418489B5C2D}"/>
              </a:ext>
            </a:extLst>
          </p:cNvPr>
          <p:cNvSpPr>
            <a:spLocks noGrp="1"/>
          </p:cNvSpPr>
          <p:nvPr>
            <p:ph type="title"/>
          </p:nvPr>
        </p:nvSpPr>
        <p:spPr>
          <a:xfrm>
            <a:off x="588262" y="585216"/>
            <a:ext cx="11013474" cy="492443"/>
          </a:xfrm>
        </p:spPr>
        <p:txBody>
          <a:bodyPr/>
          <a:lstStyle/>
          <a:p>
            <a:r>
              <a:rPr lang="en-US" dirty="0"/>
              <a:t>Create reusable Power BI assets</a:t>
            </a:r>
          </a:p>
        </p:txBody>
      </p:sp>
      <p:sp>
        <p:nvSpPr>
          <p:cNvPr id="3" name="Text Placeholder 2">
            <a:extLst>
              <a:ext uri="{FF2B5EF4-FFF2-40B4-BE49-F238E27FC236}">
                <a16:creationId xmlns:a16="http://schemas.microsoft.com/office/drawing/2014/main" id="{0B740CC4-AD40-2A0E-7F12-D9A41233E079}"/>
              </a:ext>
            </a:extLst>
          </p:cNvPr>
          <p:cNvSpPr>
            <a:spLocks noGrp="1"/>
          </p:cNvSpPr>
          <p:nvPr>
            <p:ph type="body" sz="quarter" idx="15"/>
          </p:nvPr>
        </p:nvSpPr>
        <p:spPr>
          <a:xfrm>
            <a:off x="586389" y="1591056"/>
            <a:ext cx="5669631" cy="3717941"/>
          </a:xfrm>
        </p:spPr>
        <p:txBody>
          <a:bodyPr/>
          <a:lstStyle/>
          <a:p>
            <a:r>
              <a:rPr lang="en-US" sz="2400" dirty="0"/>
              <a:t>Specialized semantic models.</a:t>
            </a:r>
          </a:p>
          <a:p>
            <a:pPr lvl="1"/>
            <a:r>
              <a:rPr lang="en-US" sz="2000" dirty="0"/>
              <a:t>Create a </a:t>
            </a:r>
            <a:r>
              <a:rPr lang="en-US" sz="2000" b="1" dirty="0"/>
              <a:t>core</a:t>
            </a:r>
            <a:r>
              <a:rPr lang="en-US" sz="2000" dirty="0"/>
              <a:t> semantic model.</a:t>
            </a:r>
          </a:p>
          <a:p>
            <a:pPr lvl="1"/>
            <a:r>
              <a:rPr lang="en-US" sz="2000" dirty="0"/>
              <a:t>Connect to the Power BI semantic model as a live connection.</a:t>
            </a:r>
          </a:p>
          <a:p>
            <a:pPr lvl="1"/>
            <a:r>
              <a:rPr lang="en-US" sz="2000" dirty="0"/>
              <a:t>Extend the new semantic model as needed, creating a </a:t>
            </a:r>
            <a:r>
              <a:rPr lang="en-US" sz="2000" b="1" dirty="0"/>
              <a:t>specialized</a:t>
            </a:r>
            <a:r>
              <a:rPr lang="en-US" sz="2000" dirty="0"/>
              <a:t> semantic model.</a:t>
            </a:r>
          </a:p>
          <a:p>
            <a:endParaRPr lang="en-US" sz="2400" dirty="0"/>
          </a:p>
          <a:p>
            <a:r>
              <a:rPr lang="en-US" sz="2400" dirty="0"/>
              <a:t>Power BI Template (PBIT) files.</a:t>
            </a:r>
          </a:p>
          <a:p>
            <a:pPr lvl="1"/>
            <a:r>
              <a:rPr lang="en-US" sz="2000" dirty="0"/>
              <a:t>Preserves theme and report design.</a:t>
            </a:r>
          </a:p>
          <a:p>
            <a:pPr lvl="1"/>
            <a:r>
              <a:rPr lang="en-US" sz="2000" dirty="0"/>
              <a:t>Keep or remove semantic model data.</a:t>
            </a:r>
          </a:p>
        </p:txBody>
      </p:sp>
      <p:grpSp>
        <p:nvGrpSpPr>
          <p:cNvPr id="15" name="Group 14" descr="Diagram showing a semantic model with three connected tables from a live connection as the core semantic model and two disconnected tables to create a specialized semantic model">
            <a:extLst>
              <a:ext uri="{FF2B5EF4-FFF2-40B4-BE49-F238E27FC236}">
                <a16:creationId xmlns:a16="http://schemas.microsoft.com/office/drawing/2014/main" id="{6721D983-A3E6-F117-3541-57E62A0F0C2A}"/>
              </a:ext>
            </a:extLst>
          </p:cNvPr>
          <p:cNvGrpSpPr/>
          <p:nvPr/>
        </p:nvGrpSpPr>
        <p:grpSpPr>
          <a:xfrm>
            <a:off x="6705601" y="1744980"/>
            <a:ext cx="5002816" cy="4527804"/>
            <a:chOff x="6682741" y="1591056"/>
            <a:chExt cx="5002816" cy="4527804"/>
          </a:xfrm>
        </p:grpSpPr>
        <p:grpSp>
          <p:nvGrpSpPr>
            <p:cNvPr id="12" name="Group 11">
              <a:extLst>
                <a:ext uri="{FF2B5EF4-FFF2-40B4-BE49-F238E27FC236}">
                  <a16:creationId xmlns:a16="http://schemas.microsoft.com/office/drawing/2014/main" id="{6032CEDE-9BAE-FDFB-9B3D-368FA1E08C74}"/>
                </a:ext>
              </a:extLst>
            </p:cNvPr>
            <p:cNvGrpSpPr/>
            <p:nvPr/>
          </p:nvGrpSpPr>
          <p:grpSpPr>
            <a:xfrm>
              <a:off x="6682741" y="1591056"/>
              <a:ext cx="5002816" cy="4527804"/>
              <a:chOff x="7087453" y="2261616"/>
              <a:chExt cx="4334927" cy="4056797"/>
            </a:xfrm>
          </p:grpSpPr>
          <p:pic>
            <p:nvPicPr>
              <p:cNvPr id="10" name="Picture 9" descr="A screenshot of a computer&#10;&#10;Description automatically generated">
                <a:extLst>
                  <a:ext uri="{FF2B5EF4-FFF2-40B4-BE49-F238E27FC236}">
                    <a16:creationId xmlns:a16="http://schemas.microsoft.com/office/drawing/2014/main" id="{E4E03F64-696C-894D-F2C7-0D1FD61A8B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87453" y="2261616"/>
                <a:ext cx="4334927" cy="4056797"/>
              </a:xfrm>
              <a:prstGeom prst="rect">
                <a:avLst/>
              </a:prstGeom>
              <a:ln>
                <a:solidFill>
                  <a:schemeClr val="tx1"/>
                </a:solidFill>
              </a:ln>
            </p:spPr>
          </p:pic>
          <p:sp>
            <p:nvSpPr>
              <p:cNvPr id="11" name="Rectangle 10">
                <a:extLst>
                  <a:ext uri="{FF2B5EF4-FFF2-40B4-BE49-F238E27FC236}">
                    <a16:creationId xmlns:a16="http://schemas.microsoft.com/office/drawing/2014/main" id="{87AFC47F-552B-6D6E-EFA4-874FF1275C8C}"/>
                  </a:ext>
                </a:extLst>
              </p:cNvPr>
              <p:cNvSpPr/>
              <p:nvPr/>
            </p:nvSpPr>
            <p:spPr bwMode="auto">
              <a:xfrm>
                <a:off x="7220726" y="2311862"/>
                <a:ext cx="1836420" cy="3956304"/>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B0357D95-4134-210B-D3DE-397F7042A7DB}"/>
                </a:ext>
              </a:extLst>
            </p:cNvPr>
            <p:cNvSpPr/>
            <p:nvPr/>
          </p:nvSpPr>
          <p:spPr bwMode="auto">
            <a:xfrm>
              <a:off x="8205333" y="1631657"/>
              <a:ext cx="1177296" cy="4924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Core</a:t>
              </a: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90BE7470-C03D-C860-A5C5-3006AF204299}"/>
              </a:ext>
            </a:extLst>
          </p:cNvPr>
          <p:cNvSpPr txBox="1"/>
          <p:nvPr/>
        </p:nvSpPr>
        <p:spPr>
          <a:xfrm>
            <a:off x="6705601" y="1231583"/>
            <a:ext cx="5002816" cy="369332"/>
          </a:xfrm>
          <a:prstGeom prst="rect">
            <a:avLst/>
          </a:prstGeom>
          <a:noFill/>
        </p:spPr>
        <p:txBody>
          <a:bodyPr wrap="square" lIns="0" tIns="0" rIns="0" bIns="0" rtlCol="0">
            <a:spAutoFit/>
          </a:bodyPr>
          <a:lstStyle/>
          <a:p>
            <a:pPr algn="ctr"/>
            <a:r>
              <a:rPr lang="en-US" sz="2400" dirty="0">
                <a:latin typeface="+mj-lt"/>
              </a:rPr>
              <a:t>Specialized semantic model</a:t>
            </a:r>
          </a:p>
        </p:txBody>
      </p:sp>
    </p:spTree>
    <p:extLst>
      <p:ext uri="{BB962C8B-B14F-4D97-AF65-F5344CB8AC3E}">
        <p14:creationId xmlns:p14="http://schemas.microsoft.com/office/powerpoint/2010/main" val="10391220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9262-D6DC-B25D-AFF6-423C6264A495}"/>
              </a:ext>
            </a:extLst>
          </p:cNvPr>
          <p:cNvSpPr>
            <a:spLocks noGrp="1"/>
          </p:cNvSpPr>
          <p:nvPr>
            <p:ph type="title"/>
          </p:nvPr>
        </p:nvSpPr>
        <p:spPr/>
        <p:txBody>
          <a:bodyPr wrap="square" anchor="t">
            <a:normAutofit/>
          </a:bodyPr>
          <a:lstStyle/>
          <a:p>
            <a:r>
              <a:rPr lang="en-US" dirty="0"/>
              <a:t>Develop with Power BI Projects</a:t>
            </a:r>
          </a:p>
        </p:txBody>
      </p:sp>
      <p:sp>
        <p:nvSpPr>
          <p:cNvPr id="23" name="Text Placeholder 3">
            <a:extLst>
              <a:ext uri="{FF2B5EF4-FFF2-40B4-BE49-F238E27FC236}">
                <a16:creationId xmlns:a16="http://schemas.microsoft.com/office/drawing/2014/main" id="{16D92B0D-41E7-EA6E-4982-32F7CEE935CE}"/>
              </a:ext>
            </a:extLst>
          </p:cNvPr>
          <p:cNvSpPr>
            <a:spLocks noGrp="1"/>
          </p:cNvSpPr>
          <p:nvPr>
            <p:ph type="body" sz="quarter" idx="15"/>
          </p:nvPr>
        </p:nvSpPr>
        <p:spPr>
          <a:xfrm>
            <a:off x="586389" y="1591056"/>
            <a:ext cx="6210651" cy="3887724"/>
          </a:xfrm>
        </p:spPr>
        <p:txBody>
          <a:bodyPr/>
          <a:lstStyle/>
          <a:p>
            <a:pPr>
              <a:spcAft>
                <a:spcPts val="1800"/>
              </a:spcAft>
            </a:pPr>
            <a:r>
              <a:rPr lang="en-US" sz="2400" dirty="0"/>
              <a:t>Code editor and source control friendly files.</a:t>
            </a:r>
          </a:p>
          <a:p>
            <a:pPr>
              <a:spcAft>
                <a:spcPts val="1800"/>
              </a:spcAft>
            </a:pPr>
            <a:r>
              <a:rPr lang="en-US" sz="2400" dirty="0"/>
              <a:t>Flat files can be edited using a code editor, like VS Code.</a:t>
            </a:r>
          </a:p>
          <a:p>
            <a:pPr>
              <a:spcAft>
                <a:spcPts val="1800"/>
              </a:spcAft>
            </a:pPr>
            <a:r>
              <a:rPr lang="en-US" sz="2400" dirty="0"/>
              <a:t>Easily see changes.</a:t>
            </a:r>
          </a:p>
        </p:txBody>
      </p:sp>
      <p:pic>
        <p:nvPicPr>
          <p:cNvPr id="6" name="Picture 5" descr="Screenshot of a Power BI Project file structure with the file location and the report folder and semantic model folder locations.">
            <a:extLst>
              <a:ext uri="{FF2B5EF4-FFF2-40B4-BE49-F238E27FC236}">
                <a16:creationId xmlns:a16="http://schemas.microsoft.com/office/drawing/2014/main" id="{7B79EC2F-F825-0420-EC0E-47BA5AEF86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23292" y="1591056"/>
            <a:ext cx="4258519" cy="4074607"/>
          </a:xfrm>
          <a:prstGeom prst="rect">
            <a:avLst/>
          </a:prstGeom>
          <a:noFill/>
          <a:ln w="19050">
            <a:solidFill>
              <a:schemeClr val="tx1"/>
            </a:solidFill>
          </a:ln>
        </p:spPr>
      </p:pic>
    </p:spTree>
    <p:extLst>
      <p:ext uri="{BB962C8B-B14F-4D97-AF65-F5344CB8AC3E}">
        <p14:creationId xmlns:p14="http://schemas.microsoft.com/office/powerpoint/2010/main" val="413835789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4C2C5-ADD6-A87E-A95F-72526A274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EF8C46-4C16-BA69-1EB7-F4A2DC9A4D04}"/>
              </a:ext>
            </a:extLst>
          </p:cNvPr>
          <p:cNvSpPr>
            <a:spLocks noGrp="1"/>
          </p:cNvSpPr>
          <p:nvPr>
            <p:ph type="title"/>
          </p:nvPr>
        </p:nvSpPr>
        <p:spPr/>
        <p:txBody>
          <a:bodyPr wrap="square" anchor="t">
            <a:normAutofit/>
          </a:bodyPr>
          <a:lstStyle/>
          <a:p>
            <a:r>
              <a:rPr lang="en-US" dirty="0"/>
              <a:t>Track and manage changes</a:t>
            </a:r>
          </a:p>
        </p:txBody>
      </p:sp>
      <p:pic>
        <p:nvPicPr>
          <p:cNvPr id="5" name="Picture 4" descr="Screenshot of a code diff in VS Code and source control changes staged and ready to commit.">
            <a:extLst>
              <a:ext uri="{FF2B5EF4-FFF2-40B4-BE49-F238E27FC236}">
                <a16:creationId xmlns:a16="http://schemas.microsoft.com/office/drawing/2014/main" id="{25D46011-AF54-E1F3-D7CA-3FF7E014E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89" y="1455863"/>
            <a:ext cx="6835492" cy="2373435"/>
          </a:xfrm>
          <a:prstGeom prst="rect">
            <a:avLst/>
          </a:prstGeom>
          <a:ln>
            <a:solidFill>
              <a:schemeClr val="tx1"/>
            </a:solidFill>
          </a:ln>
        </p:spPr>
      </p:pic>
      <p:pic>
        <p:nvPicPr>
          <p:cNvPr id="10" name="Picture 9" descr="Screenshot of a Power BI Project in Azure DevOps repos.">
            <a:extLst>
              <a:ext uri="{FF2B5EF4-FFF2-40B4-BE49-F238E27FC236}">
                <a16:creationId xmlns:a16="http://schemas.microsoft.com/office/drawing/2014/main" id="{963325F0-8C0E-E21D-D884-56CD46BA6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099" y="2785860"/>
            <a:ext cx="6682571" cy="3558990"/>
          </a:xfrm>
          <a:prstGeom prst="rect">
            <a:avLst/>
          </a:prstGeom>
          <a:ln>
            <a:solidFill>
              <a:schemeClr val="tx1"/>
            </a:solidFill>
          </a:ln>
        </p:spPr>
      </p:pic>
    </p:spTree>
    <p:extLst>
      <p:ext uri="{BB962C8B-B14F-4D97-AF65-F5344CB8AC3E}">
        <p14:creationId xmlns:p14="http://schemas.microsoft.com/office/powerpoint/2010/main" val="154105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3BF7-6BEA-16F2-7E29-636535CB9765}"/>
              </a:ext>
            </a:extLst>
          </p:cNvPr>
          <p:cNvSpPr>
            <a:spLocks noGrp="1"/>
          </p:cNvSpPr>
          <p:nvPr>
            <p:ph type="title"/>
          </p:nvPr>
        </p:nvSpPr>
        <p:spPr/>
        <p:txBody>
          <a:bodyPr wrap="square" anchor="t">
            <a:normAutofit/>
          </a:bodyPr>
          <a:lstStyle/>
          <a:p>
            <a:pPr>
              <a:lnSpc>
                <a:spcPct val="90000"/>
              </a:lnSpc>
            </a:pPr>
            <a:r>
              <a:rPr lang="en-US" dirty="0"/>
              <a:t>Use Deployment pipelines</a:t>
            </a:r>
          </a:p>
        </p:txBody>
      </p:sp>
      <p:sp>
        <p:nvSpPr>
          <p:cNvPr id="6" name="Text Placeholder 5">
            <a:extLst>
              <a:ext uri="{FF2B5EF4-FFF2-40B4-BE49-F238E27FC236}">
                <a16:creationId xmlns:a16="http://schemas.microsoft.com/office/drawing/2014/main" id="{90634D8F-87A2-3CD9-328F-3458103092FF}"/>
              </a:ext>
            </a:extLst>
          </p:cNvPr>
          <p:cNvSpPr>
            <a:spLocks noGrp="1"/>
          </p:cNvSpPr>
          <p:nvPr>
            <p:ph type="body" sz="quarter" idx="15"/>
          </p:nvPr>
        </p:nvSpPr>
        <p:spPr>
          <a:xfrm>
            <a:off x="586389" y="1531620"/>
            <a:ext cx="3315051" cy="3868751"/>
          </a:xfrm>
        </p:spPr>
        <p:txBody>
          <a:bodyPr/>
          <a:lstStyle/>
          <a:p>
            <a:pPr>
              <a:spcAft>
                <a:spcPts val="1800"/>
              </a:spcAft>
            </a:pPr>
            <a:r>
              <a:rPr lang="en-US" sz="2400" dirty="0"/>
              <a:t>Track changes across Fabric workspaces.</a:t>
            </a:r>
          </a:p>
          <a:p>
            <a:pPr>
              <a:spcAft>
                <a:spcPts val="1800"/>
              </a:spcAft>
            </a:pPr>
            <a:r>
              <a:rPr lang="en-US" sz="2400" dirty="0"/>
              <a:t>Supports most Fabric items.</a:t>
            </a:r>
          </a:p>
          <a:p>
            <a:pPr>
              <a:spcAft>
                <a:spcPts val="1800"/>
              </a:spcAft>
            </a:pPr>
            <a:r>
              <a:rPr lang="en-US" sz="2400" dirty="0"/>
              <a:t>Customizable pipeline configuration for workspaces.</a:t>
            </a:r>
          </a:p>
          <a:p>
            <a:pPr>
              <a:spcAft>
                <a:spcPts val="1800"/>
              </a:spcAft>
            </a:pPr>
            <a:r>
              <a:rPr lang="en-US" sz="2400" dirty="0"/>
              <a:t>Part of a CI/CD system.</a:t>
            </a:r>
          </a:p>
        </p:txBody>
      </p:sp>
      <p:pic>
        <p:nvPicPr>
          <p:cNvPr id="5" name="Picture 4" descr="Screenshot of deployment pipelines with various items and one difference between workspaces.">
            <a:extLst>
              <a:ext uri="{FF2B5EF4-FFF2-40B4-BE49-F238E27FC236}">
                <a16:creationId xmlns:a16="http://schemas.microsoft.com/office/drawing/2014/main" id="{BF545E17-BF07-3BAF-6D18-8D8C98C62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160" y="1531620"/>
            <a:ext cx="7528560" cy="4686527"/>
          </a:xfrm>
          <a:prstGeom prst="rect">
            <a:avLst/>
          </a:prstGeom>
          <a:noFill/>
          <a:ln>
            <a:solidFill>
              <a:schemeClr val="tx1"/>
            </a:solidFill>
          </a:ln>
        </p:spPr>
      </p:pic>
    </p:spTree>
    <p:extLst>
      <p:ext uri="{BB962C8B-B14F-4D97-AF65-F5344CB8AC3E}">
        <p14:creationId xmlns:p14="http://schemas.microsoft.com/office/powerpoint/2010/main" val="199227513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1CA1F-2F10-8196-05C1-A719C5E2F1B1}"/>
              </a:ext>
            </a:extLst>
          </p:cNvPr>
          <p:cNvSpPr>
            <a:spLocks noGrp="1"/>
          </p:cNvSpPr>
          <p:nvPr>
            <p:ph type="title"/>
          </p:nvPr>
        </p:nvSpPr>
        <p:spPr>
          <a:xfrm>
            <a:off x="588262" y="585216"/>
            <a:ext cx="11044938" cy="492443"/>
          </a:xfrm>
        </p:spPr>
        <p:txBody>
          <a:bodyPr wrap="square" anchor="t">
            <a:normAutofit/>
          </a:bodyPr>
          <a:lstStyle/>
          <a:p>
            <a:r>
              <a:rPr lang="en-US" dirty="0"/>
              <a:t>Endorse semantic models</a:t>
            </a:r>
          </a:p>
        </p:txBody>
      </p:sp>
      <p:sp>
        <p:nvSpPr>
          <p:cNvPr id="15" name="Text Placeholder 4">
            <a:extLst>
              <a:ext uri="{FF2B5EF4-FFF2-40B4-BE49-F238E27FC236}">
                <a16:creationId xmlns:a16="http://schemas.microsoft.com/office/drawing/2014/main" id="{162B3FE5-325A-1F6B-7A65-648CF2B6B858}"/>
              </a:ext>
            </a:extLst>
          </p:cNvPr>
          <p:cNvSpPr>
            <a:spLocks noGrp="1"/>
          </p:cNvSpPr>
          <p:nvPr>
            <p:ph type="body" sz="quarter" idx="15"/>
          </p:nvPr>
        </p:nvSpPr>
        <p:spPr>
          <a:xfrm>
            <a:off x="588262" y="1768825"/>
            <a:ext cx="3383631" cy="3770915"/>
          </a:xfrm>
        </p:spPr>
        <p:txBody>
          <a:bodyPr/>
          <a:lstStyle/>
          <a:p>
            <a:r>
              <a:rPr lang="en-US" sz="2400" dirty="0"/>
              <a:t>Build and share trusted data.</a:t>
            </a:r>
          </a:p>
          <a:p>
            <a:endParaRPr lang="en-US" sz="2400" dirty="0"/>
          </a:p>
          <a:p>
            <a:r>
              <a:rPr lang="en-US" sz="2400" dirty="0"/>
              <a:t>Ensure consistency and accuracy.</a:t>
            </a:r>
          </a:p>
          <a:p>
            <a:endParaRPr lang="en-US" sz="2400" dirty="0"/>
          </a:p>
          <a:p>
            <a:r>
              <a:rPr lang="en-US" sz="2400" dirty="0"/>
              <a:t>Configurable settings to get data </a:t>
            </a:r>
            <a:r>
              <a:rPr lang="en-US" sz="2400" b="1" dirty="0"/>
              <a:t>Certified</a:t>
            </a:r>
            <a:r>
              <a:rPr lang="en-US" sz="2400" dirty="0"/>
              <a:t> or marked as </a:t>
            </a:r>
            <a:r>
              <a:rPr lang="en-US" sz="2400" b="1" dirty="0"/>
              <a:t>Master data</a:t>
            </a:r>
            <a:r>
              <a:rPr lang="en-US" dirty="0"/>
              <a:t>.</a:t>
            </a:r>
          </a:p>
        </p:txBody>
      </p:sp>
      <p:pic>
        <p:nvPicPr>
          <p:cNvPr id="5" name="Picture 4" descr="Screenshot of the Endorsement and discovery options for semantic models.">
            <a:extLst>
              <a:ext uri="{FF2B5EF4-FFF2-40B4-BE49-F238E27FC236}">
                <a16:creationId xmlns:a16="http://schemas.microsoft.com/office/drawing/2014/main" id="{BC0BB364-FDA4-9CCA-5716-351BC284C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178" y="2085763"/>
            <a:ext cx="7535862" cy="2882467"/>
          </a:xfrm>
          <a:prstGeom prst="rect">
            <a:avLst/>
          </a:prstGeom>
          <a:noFill/>
          <a:ln>
            <a:solidFill>
              <a:schemeClr val="tx1"/>
            </a:solidFill>
          </a:ln>
        </p:spPr>
      </p:pic>
    </p:spTree>
    <p:extLst>
      <p:ext uri="{BB962C8B-B14F-4D97-AF65-F5344CB8AC3E}">
        <p14:creationId xmlns:p14="http://schemas.microsoft.com/office/powerpoint/2010/main" val="34746605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8880A-4875-C66D-ACDC-5716E65C304A}"/>
              </a:ext>
            </a:extLst>
          </p:cNvPr>
          <p:cNvSpPr>
            <a:spLocks noGrp="1"/>
          </p:cNvSpPr>
          <p:nvPr>
            <p:ph type="title"/>
          </p:nvPr>
        </p:nvSpPr>
        <p:spPr>
          <a:xfrm>
            <a:off x="588262" y="585216"/>
            <a:ext cx="11044938" cy="492443"/>
          </a:xfrm>
        </p:spPr>
        <p:txBody>
          <a:bodyPr wrap="square" anchor="t">
            <a:normAutofit/>
          </a:bodyPr>
          <a:lstStyle/>
          <a:p>
            <a:r>
              <a:rPr lang="en-US" dirty="0"/>
              <a:t>Explore with Lineage view</a:t>
            </a:r>
          </a:p>
        </p:txBody>
      </p:sp>
      <p:sp>
        <p:nvSpPr>
          <p:cNvPr id="10" name="Text Placeholder 3">
            <a:extLst>
              <a:ext uri="{FF2B5EF4-FFF2-40B4-BE49-F238E27FC236}">
                <a16:creationId xmlns:a16="http://schemas.microsoft.com/office/drawing/2014/main" id="{782875B9-2E5A-FA67-A17A-5F3732B7A0EB}"/>
              </a:ext>
            </a:extLst>
          </p:cNvPr>
          <p:cNvSpPr>
            <a:spLocks noGrp="1"/>
          </p:cNvSpPr>
          <p:nvPr>
            <p:ph type="body" sz="quarter" idx="16"/>
          </p:nvPr>
        </p:nvSpPr>
        <p:spPr>
          <a:xfrm>
            <a:off x="584200" y="1594155"/>
            <a:ext cx="3174143" cy="3323987"/>
          </a:xfrm>
        </p:spPr>
        <p:txBody>
          <a:bodyPr/>
          <a:lstStyle/>
          <a:p>
            <a:pPr marL="285750" indent="-285750">
              <a:buFont typeface="Arial" panose="020B0604020202020204" pitchFamily="34" charset="0"/>
              <a:buChar char="•"/>
            </a:pPr>
            <a:r>
              <a:rPr lang="en-US" sz="2400" dirty="0">
                <a:latin typeface="+mn-lt"/>
              </a:rPr>
              <a:t>All data sources.</a:t>
            </a:r>
          </a:p>
          <a:p>
            <a:pPr marL="285750" indent="-285750">
              <a:buFont typeface="Arial" panose="020B0604020202020204" pitchFamily="34" charset="0"/>
              <a:buChar char="•"/>
            </a:pPr>
            <a:endParaRPr lang="en-US" sz="2400" dirty="0">
              <a:latin typeface="+mn-lt"/>
            </a:endParaRPr>
          </a:p>
          <a:p>
            <a:pPr marL="285750" indent="-285750">
              <a:buFont typeface="Arial" panose="020B0604020202020204" pitchFamily="34" charset="0"/>
              <a:buChar char="•"/>
            </a:pPr>
            <a:r>
              <a:rPr lang="en-US" sz="2400" dirty="0">
                <a:latin typeface="+mn-lt"/>
              </a:rPr>
              <a:t>All dependencies across items.</a:t>
            </a:r>
          </a:p>
          <a:p>
            <a:pPr marL="285750" indent="-285750">
              <a:buFont typeface="Arial" panose="020B0604020202020204" pitchFamily="34" charset="0"/>
              <a:buChar char="•"/>
            </a:pPr>
            <a:endParaRPr lang="en-US" sz="2400" dirty="0">
              <a:latin typeface="+mn-lt"/>
            </a:endParaRPr>
          </a:p>
          <a:p>
            <a:pPr marL="285750" indent="-285750">
              <a:buFont typeface="Arial" panose="020B0604020202020204" pitchFamily="34" charset="0"/>
              <a:buChar char="•"/>
            </a:pPr>
            <a:r>
              <a:rPr lang="en-US" sz="2400" dirty="0">
                <a:latin typeface="+mn-lt"/>
              </a:rPr>
              <a:t>Spans workspaces.</a:t>
            </a:r>
          </a:p>
          <a:p>
            <a:pPr marL="285750" indent="-285750">
              <a:buFont typeface="Arial" panose="020B0604020202020204" pitchFamily="34" charset="0"/>
              <a:buChar char="•"/>
            </a:pPr>
            <a:endParaRPr lang="en-US" sz="2400" dirty="0">
              <a:latin typeface="+mn-lt"/>
            </a:endParaRPr>
          </a:p>
          <a:p>
            <a:pPr marL="285750" indent="-285750">
              <a:buFont typeface="Arial" panose="020B0604020202020204" pitchFamily="34" charset="0"/>
              <a:buChar char="•"/>
            </a:pPr>
            <a:r>
              <a:rPr lang="en-US" sz="2400" dirty="0">
                <a:latin typeface="+mn-lt"/>
              </a:rPr>
              <a:t>View impact analysis for upstream items.</a:t>
            </a:r>
          </a:p>
        </p:txBody>
      </p:sp>
      <p:grpSp>
        <p:nvGrpSpPr>
          <p:cNvPr id="7" name="Group 6" descr="Screenshot of a workspace with lineage view showing the dependencies between data sources, semantic models, and reports.">
            <a:extLst>
              <a:ext uri="{FF2B5EF4-FFF2-40B4-BE49-F238E27FC236}">
                <a16:creationId xmlns:a16="http://schemas.microsoft.com/office/drawing/2014/main" id="{66FADE85-7CEA-855E-1CA5-CE0E9C7A5A41}"/>
              </a:ext>
            </a:extLst>
          </p:cNvPr>
          <p:cNvGrpSpPr/>
          <p:nvPr/>
        </p:nvGrpSpPr>
        <p:grpSpPr>
          <a:xfrm>
            <a:off x="4208780" y="1354074"/>
            <a:ext cx="7424420" cy="4918710"/>
            <a:chOff x="4208780" y="1354074"/>
            <a:chExt cx="7424420" cy="4918710"/>
          </a:xfrm>
        </p:grpSpPr>
        <p:pic>
          <p:nvPicPr>
            <p:cNvPr id="5" name="Picture 4" descr="A screenshot of a chat&#10;&#10;Description automatically generated">
              <a:extLst>
                <a:ext uri="{FF2B5EF4-FFF2-40B4-BE49-F238E27FC236}">
                  <a16:creationId xmlns:a16="http://schemas.microsoft.com/office/drawing/2014/main" id="{756DA4A7-BC8D-E579-95AC-9BDA72FB9F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08780" y="1354074"/>
              <a:ext cx="7424420" cy="4918710"/>
            </a:xfrm>
            <a:prstGeom prst="rect">
              <a:avLst/>
            </a:prstGeom>
            <a:noFill/>
            <a:ln>
              <a:solidFill>
                <a:schemeClr val="tx1"/>
              </a:solidFill>
            </a:ln>
          </p:spPr>
        </p:pic>
        <p:sp>
          <p:nvSpPr>
            <p:cNvPr id="6" name="Rectangle 5">
              <a:extLst>
                <a:ext uri="{FF2B5EF4-FFF2-40B4-BE49-F238E27FC236}">
                  <a16:creationId xmlns:a16="http://schemas.microsoft.com/office/drawing/2014/main" id="{266ECE9D-BE84-3EF0-3A4F-585A30A1A30B}"/>
                </a:ext>
              </a:extLst>
            </p:cNvPr>
            <p:cNvSpPr/>
            <p:nvPr/>
          </p:nvSpPr>
          <p:spPr bwMode="auto">
            <a:xfrm>
              <a:off x="6042660" y="5905500"/>
              <a:ext cx="281940" cy="2971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200128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E0C5-25EE-76F6-6D51-71926BD50424}"/>
              </a:ext>
            </a:extLst>
          </p:cNvPr>
          <p:cNvSpPr>
            <a:spLocks noGrp="1"/>
          </p:cNvSpPr>
          <p:nvPr>
            <p:ph type="title"/>
          </p:nvPr>
        </p:nvSpPr>
        <p:spPr/>
        <p:txBody>
          <a:bodyPr/>
          <a:lstStyle/>
          <a:p>
            <a:r>
              <a:rPr lang="en-US" dirty="0"/>
              <a:t>Manage a Power BI semantic model using XMLA endpoint</a:t>
            </a:r>
          </a:p>
        </p:txBody>
      </p:sp>
      <p:sp>
        <p:nvSpPr>
          <p:cNvPr id="6" name="Text Placeholder 5">
            <a:extLst>
              <a:ext uri="{FF2B5EF4-FFF2-40B4-BE49-F238E27FC236}">
                <a16:creationId xmlns:a16="http://schemas.microsoft.com/office/drawing/2014/main" id="{D1023333-93DF-2125-EEFA-EC00697EE551}"/>
              </a:ext>
            </a:extLst>
          </p:cNvPr>
          <p:cNvSpPr>
            <a:spLocks noGrp="1"/>
          </p:cNvSpPr>
          <p:nvPr>
            <p:ph type="body" sz="quarter" idx="17"/>
          </p:nvPr>
        </p:nvSpPr>
        <p:spPr>
          <a:xfrm>
            <a:off x="584200" y="1594155"/>
            <a:ext cx="7584440" cy="338554"/>
          </a:xfrm>
        </p:spPr>
        <p:txBody>
          <a:bodyPr/>
          <a:lstStyle/>
          <a:p>
            <a:r>
              <a:rPr lang="en-US" dirty="0"/>
              <a:t>Some common uses of the XMLA endpoint in Power BI:</a:t>
            </a:r>
          </a:p>
        </p:txBody>
      </p:sp>
      <p:sp>
        <p:nvSpPr>
          <p:cNvPr id="5" name="Text Placeholder 4">
            <a:extLst>
              <a:ext uri="{FF2B5EF4-FFF2-40B4-BE49-F238E27FC236}">
                <a16:creationId xmlns:a16="http://schemas.microsoft.com/office/drawing/2014/main" id="{AE83696F-9A77-F223-09E5-4CE61FE6AA4D}"/>
              </a:ext>
            </a:extLst>
          </p:cNvPr>
          <p:cNvSpPr>
            <a:spLocks noGrp="1"/>
          </p:cNvSpPr>
          <p:nvPr>
            <p:ph type="body" sz="quarter" idx="15"/>
          </p:nvPr>
        </p:nvSpPr>
        <p:spPr>
          <a:xfrm>
            <a:off x="584200" y="2449205"/>
            <a:ext cx="8496650" cy="1717393"/>
          </a:xfrm>
        </p:spPr>
        <p:txBody>
          <a:bodyPr/>
          <a:lstStyle/>
          <a:p>
            <a:pPr lvl="1">
              <a:spcAft>
                <a:spcPts val="1800"/>
              </a:spcAft>
            </a:pPr>
            <a:r>
              <a:rPr lang="en-US" sz="2400" dirty="0"/>
              <a:t>Refreshing individual components of a data model.</a:t>
            </a:r>
          </a:p>
          <a:p>
            <a:pPr lvl="1">
              <a:spcAft>
                <a:spcPts val="1800"/>
              </a:spcAft>
            </a:pPr>
            <a:r>
              <a:rPr lang="en-US" sz="2400" dirty="0"/>
              <a:t>Systematically exporting data from the data model.</a:t>
            </a:r>
          </a:p>
          <a:p>
            <a:pPr lvl="1">
              <a:spcAft>
                <a:spcPts val="1800"/>
              </a:spcAft>
            </a:pPr>
            <a:r>
              <a:rPr lang="en-US" sz="2400" dirty="0"/>
              <a:t>Automating the use of the Best Practice Analyzer.</a:t>
            </a:r>
          </a:p>
        </p:txBody>
      </p:sp>
    </p:spTree>
    <p:extLst>
      <p:ext uri="{BB962C8B-B14F-4D97-AF65-F5344CB8AC3E}">
        <p14:creationId xmlns:p14="http://schemas.microsoft.com/office/powerpoint/2010/main" val="268138301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69410-DB9E-54F1-B147-21B6E173DEB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F3C986E-52E3-028C-3A37-BA87E4914EBA}"/>
              </a:ext>
            </a:extLst>
          </p:cNvPr>
          <p:cNvSpPr>
            <a:spLocks noGrp="1"/>
          </p:cNvSpPr>
          <p:nvPr>
            <p:ph type="title"/>
          </p:nvPr>
        </p:nvSpPr>
        <p:spPr>
          <a:xfrm>
            <a:off x="588262" y="585216"/>
            <a:ext cx="11011600" cy="492443"/>
          </a:xfrm>
        </p:spPr>
        <p:txBody>
          <a:bodyPr/>
          <a:lstStyle/>
          <a:p>
            <a:r>
              <a:rPr lang="en-US" dirty="0"/>
              <a:t>Exercise</a:t>
            </a:r>
          </a:p>
        </p:txBody>
      </p:sp>
      <p:sp>
        <p:nvSpPr>
          <p:cNvPr id="6" name="Text Placeholder 5">
            <a:extLst>
              <a:ext uri="{FF2B5EF4-FFF2-40B4-BE49-F238E27FC236}">
                <a16:creationId xmlns:a16="http://schemas.microsoft.com/office/drawing/2014/main" id="{08FA5BF4-F63D-9C5F-9885-510F247D7621}"/>
              </a:ext>
            </a:extLst>
          </p:cNvPr>
          <p:cNvSpPr>
            <a:spLocks noGrp="1"/>
          </p:cNvSpPr>
          <p:nvPr>
            <p:ph type="body" sz="quarter" idx="17"/>
          </p:nvPr>
        </p:nvSpPr>
        <p:spPr>
          <a:xfrm>
            <a:off x="4356100" y="1927225"/>
            <a:ext cx="7243763" cy="430887"/>
          </a:xfrm>
        </p:spPr>
        <p:txBody>
          <a:bodyPr/>
          <a:lstStyle/>
          <a:p>
            <a:r>
              <a:rPr lang="en-US" sz="2800" dirty="0"/>
              <a:t>Create reusable Power BI assets</a:t>
            </a:r>
          </a:p>
        </p:txBody>
      </p:sp>
      <p:sp>
        <p:nvSpPr>
          <p:cNvPr id="9" name="Text Placeholder 8">
            <a:extLst>
              <a:ext uri="{FF2B5EF4-FFF2-40B4-BE49-F238E27FC236}">
                <a16:creationId xmlns:a16="http://schemas.microsoft.com/office/drawing/2014/main" id="{D750DE83-AE70-91BF-0C2A-1DAB09C57FC0}"/>
              </a:ext>
            </a:extLst>
          </p:cNvPr>
          <p:cNvSpPr>
            <a:spLocks noGrp="1"/>
          </p:cNvSpPr>
          <p:nvPr>
            <p:ph type="body" sz="quarter" idx="34"/>
          </p:nvPr>
        </p:nvSpPr>
        <p:spPr>
          <a:xfrm>
            <a:off x="588263" y="2542117"/>
            <a:ext cx="2027938" cy="338554"/>
          </a:xfrm>
        </p:spPr>
        <p:txBody>
          <a:bodyPr/>
          <a:lstStyle/>
          <a:p>
            <a:r>
              <a:rPr lang="en-US" dirty="0"/>
              <a:t>30 minutes</a:t>
            </a:r>
          </a:p>
        </p:txBody>
      </p:sp>
      <p:sp>
        <p:nvSpPr>
          <p:cNvPr id="11" name="Text Placeholder 10">
            <a:extLst>
              <a:ext uri="{FF2B5EF4-FFF2-40B4-BE49-F238E27FC236}">
                <a16:creationId xmlns:a16="http://schemas.microsoft.com/office/drawing/2014/main" id="{00A4EB53-1A0D-229E-8E51-B978D81A20DA}"/>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212778496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3C86-AB6A-1C54-5C44-97556217F8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2D6E4D-AF7F-6168-F32E-8CC8F34869E7}"/>
              </a:ext>
            </a:extLst>
          </p:cNvPr>
          <p:cNvSpPr>
            <a:spLocks noGrp="1"/>
          </p:cNvSpPr>
          <p:nvPr>
            <p:ph type="title"/>
          </p:nvPr>
        </p:nvSpPr>
        <p:spPr>
          <a:xfrm>
            <a:off x="588262" y="585216"/>
            <a:ext cx="11011600" cy="492443"/>
          </a:xfrm>
        </p:spPr>
        <p:txBody>
          <a:bodyPr/>
          <a:lstStyle/>
          <a:p>
            <a:r>
              <a:rPr lang="en-US" dirty="0"/>
              <a:t>Knowledge check</a:t>
            </a:r>
          </a:p>
        </p:txBody>
      </p:sp>
      <p:sp>
        <p:nvSpPr>
          <p:cNvPr id="45" name="Oval 44">
            <a:extLst>
              <a:ext uri="{FF2B5EF4-FFF2-40B4-BE49-F238E27FC236}">
                <a16:creationId xmlns:a16="http://schemas.microsoft.com/office/drawing/2014/main" id="{4C208D67-67AF-9AC6-66B8-173215163EA0}"/>
              </a:ext>
              <a:ext uri="{C183D7F6-B498-43B3-948B-1728B52AA6E4}">
                <adec:decorative xmlns:adec="http://schemas.microsoft.com/office/drawing/2017/decorative" val="0"/>
              </a:ext>
            </a:extLst>
          </p:cNvPr>
          <p:cNvSpPr/>
          <p:nvPr/>
        </p:nvSpPr>
        <p:spPr bwMode="auto">
          <a:xfrm>
            <a:off x="762630" y="1431213"/>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1</a:t>
            </a:r>
            <a:endParaRPr lang="en-IN" sz="1800" b="1" dirty="0">
              <a:solidFill>
                <a:schemeClr val="tx1"/>
              </a:solidFill>
            </a:endParaRPr>
          </a:p>
        </p:txBody>
      </p:sp>
      <p:sp>
        <p:nvSpPr>
          <p:cNvPr id="37" name="Text Placeholder 36">
            <a:extLst>
              <a:ext uri="{FF2B5EF4-FFF2-40B4-BE49-F238E27FC236}">
                <a16:creationId xmlns:a16="http://schemas.microsoft.com/office/drawing/2014/main" id="{9404D541-E389-E6CB-48DC-AB473F3BB410}"/>
              </a:ext>
            </a:extLst>
          </p:cNvPr>
          <p:cNvSpPr>
            <a:spLocks noGrp="1"/>
          </p:cNvSpPr>
          <p:nvPr>
            <p:ph type="body" sz="quarter" idx="17"/>
          </p:nvPr>
        </p:nvSpPr>
        <p:spPr>
          <a:xfrm>
            <a:off x="1233581" y="1344548"/>
            <a:ext cx="8778782" cy="492443"/>
          </a:xfrm>
        </p:spPr>
        <p:txBody>
          <a:bodyPr/>
          <a:lstStyle/>
          <a:p>
            <a:r>
              <a:rPr lang="en-US" sz="1600" spc="0" dirty="0"/>
              <a:t>What feature must be enabled for you to manage Power BI semantic models from external tools? </a:t>
            </a:r>
          </a:p>
        </p:txBody>
      </p:sp>
      <p:sp>
        <p:nvSpPr>
          <p:cNvPr id="36" name="Text Placeholder 35">
            <a:extLst>
              <a:ext uri="{FF2B5EF4-FFF2-40B4-BE49-F238E27FC236}">
                <a16:creationId xmlns:a16="http://schemas.microsoft.com/office/drawing/2014/main" id="{080284BF-ACE6-1E81-5785-8BA6C38F4981}"/>
              </a:ext>
            </a:extLst>
          </p:cNvPr>
          <p:cNvSpPr>
            <a:spLocks noGrp="1"/>
          </p:cNvSpPr>
          <p:nvPr>
            <p:ph type="body" sz="quarter" idx="15"/>
          </p:nvPr>
        </p:nvSpPr>
        <p:spPr>
          <a:xfrm>
            <a:off x="1237265" y="1887804"/>
            <a:ext cx="8775098" cy="877163"/>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dirty="0">
                <a:solidFill>
                  <a:srgbClr val="171717"/>
                </a:solidFill>
              </a:rPr>
              <a:t>Power BI Service API.</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Read-write XMLA endpoint.</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Read-only XMLA endpoint.</a:t>
            </a:r>
          </a:p>
        </p:txBody>
      </p:sp>
      <p:sp>
        <p:nvSpPr>
          <p:cNvPr id="42" name="Graphic 26" descr="Check mark">
            <a:extLst>
              <a:ext uri="{FF2B5EF4-FFF2-40B4-BE49-F238E27FC236}">
                <a16:creationId xmlns:a16="http://schemas.microsoft.com/office/drawing/2014/main" id="{34CC4E0D-B939-749C-6C90-144C96EAD30A}"/>
              </a:ext>
              <a:ext uri="{C183D7F6-B498-43B3-948B-1728B52AA6E4}">
                <adec:decorative xmlns:adec="http://schemas.microsoft.com/office/drawing/2017/decorative" val="0"/>
              </a:ext>
            </a:extLst>
          </p:cNvPr>
          <p:cNvSpPr/>
          <p:nvPr/>
        </p:nvSpPr>
        <p:spPr>
          <a:xfrm>
            <a:off x="1235075" y="220252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46" name="Oval 45">
            <a:extLst>
              <a:ext uri="{FF2B5EF4-FFF2-40B4-BE49-F238E27FC236}">
                <a16:creationId xmlns:a16="http://schemas.microsoft.com/office/drawing/2014/main" id="{031AACC3-0C54-28F5-4E82-4A9284D5B169}"/>
              </a:ext>
              <a:ext uri="{C183D7F6-B498-43B3-948B-1728B52AA6E4}">
                <adec:decorative xmlns:adec="http://schemas.microsoft.com/office/drawing/2017/decorative" val="0"/>
              </a:ext>
            </a:extLst>
          </p:cNvPr>
          <p:cNvSpPr/>
          <p:nvPr/>
        </p:nvSpPr>
        <p:spPr bwMode="auto">
          <a:xfrm>
            <a:off x="762796" y="2890035"/>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2</a:t>
            </a:r>
            <a:endParaRPr lang="en-IN" sz="1800" b="1" dirty="0">
              <a:solidFill>
                <a:schemeClr val="tx1"/>
              </a:solidFill>
            </a:endParaRPr>
          </a:p>
        </p:txBody>
      </p:sp>
      <p:sp>
        <p:nvSpPr>
          <p:cNvPr id="40" name="Text Placeholder 39">
            <a:extLst>
              <a:ext uri="{FF2B5EF4-FFF2-40B4-BE49-F238E27FC236}">
                <a16:creationId xmlns:a16="http://schemas.microsoft.com/office/drawing/2014/main" id="{315118B0-C624-30A6-FC9F-E470B3A0A574}"/>
              </a:ext>
            </a:extLst>
          </p:cNvPr>
          <p:cNvSpPr>
            <a:spLocks noGrp="1"/>
          </p:cNvSpPr>
          <p:nvPr>
            <p:ph type="body" sz="quarter" idx="22"/>
          </p:nvPr>
        </p:nvSpPr>
        <p:spPr>
          <a:xfrm>
            <a:off x="1233581" y="2890035"/>
            <a:ext cx="8778782" cy="246221"/>
          </a:xfrm>
        </p:spPr>
        <p:txBody>
          <a:bodyPr/>
          <a:lstStyle/>
          <a:p>
            <a:r>
              <a:rPr lang="en-US" sz="1600" spc="0" dirty="0"/>
              <a:t>Which Power BI file type allows you to track and manage changes using VS Code and Git? </a:t>
            </a:r>
          </a:p>
        </p:txBody>
      </p:sp>
      <p:sp>
        <p:nvSpPr>
          <p:cNvPr id="41" name="Text Placeholder 40">
            <a:extLst>
              <a:ext uri="{FF2B5EF4-FFF2-40B4-BE49-F238E27FC236}">
                <a16:creationId xmlns:a16="http://schemas.microsoft.com/office/drawing/2014/main" id="{6DA869BD-3F56-601B-E9B0-C2162B34E478}"/>
              </a:ext>
            </a:extLst>
          </p:cNvPr>
          <p:cNvSpPr>
            <a:spLocks noGrp="1"/>
          </p:cNvSpPr>
          <p:nvPr>
            <p:ph type="body" sz="quarter" idx="23"/>
          </p:nvPr>
        </p:nvSpPr>
        <p:spPr>
          <a:xfrm>
            <a:off x="1233581" y="3245453"/>
            <a:ext cx="8775098" cy="877163"/>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dirty="0">
                <a:solidFill>
                  <a:srgbClr val="171717"/>
                </a:solidFill>
              </a:rPr>
              <a:t>Power BI Project .</a:t>
            </a:r>
            <a:r>
              <a:rPr lang="en-US" dirty="0" err="1">
                <a:solidFill>
                  <a:srgbClr val="171717"/>
                </a:solidFill>
              </a:rPr>
              <a:t>pbip</a:t>
            </a:r>
            <a:r>
              <a:rPr lang="en-US" dirty="0">
                <a:solidFill>
                  <a:srgbClr val="171717"/>
                </a:solidFill>
              </a:rPr>
              <a:t> file.</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Power BI Template .</a:t>
            </a:r>
            <a:r>
              <a:rPr lang="en-US" dirty="0" err="1">
                <a:solidFill>
                  <a:srgbClr val="171717"/>
                </a:solidFill>
              </a:rPr>
              <a:t>pbit</a:t>
            </a:r>
            <a:r>
              <a:rPr lang="en-US" dirty="0">
                <a:solidFill>
                  <a:srgbClr val="171717"/>
                </a:solidFill>
              </a:rPr>
              <a:t> file.</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Power BI Data Source .</a:t>
            </a:r>
            <a:r>
              <a:rPr lang="en-US" dirty="0" err="1">
                <a:solidFill>
                  <a:srgbClr val="171717"/>
                </a:solidFill>
              </a:rPr>
              <a:t>pbids</a:t>
            </a:r>
            <a:r>
              <a:rPr lang="en-US" dirty="0">
                <a:solidFill>
                  <a:srgbClr val="171717"/>
                </a:solidFill>
              </a:rPr>
              <a:t> file.</a:t>
            </a:r>
          </a:p>
        </p:txBody>
      </p:sp>
      <p:sp>
        <p:nvSpPr>
          <p:cNvPr id="43" name="Graphic 26" descr="Check mark">
            <a:extLst>
              <a:ext uri="{FF2B5EF4-FFF2-40B4-BE49-F238E27FC236}">
                <a16:creationId xmlns:a16="http://schemas.microsoft.com/office/drawing/2014/main" id="{151D3AE7-FDFD-1F3E-367B-7D3D687E6EB1}"/>
              </a:ext>
              <a:ext uri="{C183D7F6-B498-43B3-948B-1728B52AA6E4}">
                <adec:decorative xmlns:adec="http://schemas.microsoft.com/office/drawing/2017/decorative" val="0"/>
              </a:ext>
            </a:extLst>
          </p:cNvPr>
          <p:cNvSpPr/>
          <p:nvPr/>
        </p:nvSpPr>
        <p:spPr>
          <a:xfrm>
            <a:off x="1250114" y="327972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
        <p:nvSpPr>
          <p:cNvPr id="47" name="Oval 46">
            <a:extLst>
              <a:ext uri="{FF2B5EF4-FFF2-40B4-BE49-F238E27FC236}">
                <a16:creationId xmlns:a16="http://schemas.microsoft.com/office/drawing/2014/main" id="{C555548C-970B-C9CF-0A61-9337ED831F64}"/>
              </a:ext>
              <a:ext uri="{C183D7F6-B498-43B3-948B-1728B52AA6E4}">
                <adec:decorative xmlns:adec="http://schemas.microsoft.com/office/drawing/2017/decorative" val="0"/>
              </a:ext>
            </a:extLst>
          </p:cNvPr>
          <p:cNvSpPr/>
          <p:nvPr/>
        </p:nvSpPr>
        <p:spPr bwMode="auto">
          <a:xfrm>
            <a:off x="762630" y="432692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endParaRPr lang="en-IN" sz="1800" b="1" dirty="0">
              <a:solidFill>
                <a:schemeClr val="tx1"/>
              </a:solidFill>
            </a:endParaRPr>
          </a:p>
        </p:txBody>
      </p:sp>
      <p:sp>
        <p:nvSpPr>
          <p:cNvPr id="38" name="Text Placeholder 37">
            <a:extLst>
              <a:ext uri="{FF2B5EF4-FFF2-40B4-BE49-F238E27FC236}">
                <a16:creationId xmlns:a16="http://schemas.microsoft.com/office/drawing/2014/main" id="{B38E1269-6E25-FD70-FA7D-FB5EFD7CDB24}"/>
              </a:ext>
            </a:extLst>
          </p:cNvPr>
          <p:cNvSpPr>
            <a:spLocks noGrp="1"/>
          </p:cNvSpPr>
          <p:nvPr>
            <p:ph type="body" sz="quarter" idx="20"/>
          </p:nvPr>
        </p:nvSpPr>
        <p:spPr>
          <a:xfrm>
            <a:off x="1233581" y="4240255"/>
            <a:ext cx="9270587" cy="492443"/>
          </a:xfrm>
        </p:spPr>
        <p:txBody>
          <a:bodyPr/>
          <a:lstStyle/>
          <a:p>
            <a:r>
              <a:rPr lang="en-US" sz="1600" dirty="0"/>
              <a:t>A report developer in an organization is trying to connect to curated semantic models but is unsure which ones to use. They come across a model with a 'Promoted' badge. What does this imply? </a:t>
            </a:r>
          </a:p>
        </p:txBody>
      </p:sp>
      <p:sp>
        <p:nvSpPr>
          <p:cNvPr id="39" name="Text Placeholder 38">
            <a:extLst>
              <a:ext uri="{FF2B5EF4-FFF2-40B4-BE49-F238E27FC236}">
                <a16:creationId xmlns:a16="http://schemas.microsoft.com/office/drawing/2014/main" id="{160FC71A-DE35-0907-B5A8-D2E9B2DBD2EC}"/>
              </a:ext>
            </a:extLst>
          </p:cNvPr>
          <p:cNvSpPr>
            <a:spLocks noGrp="1"/>
          </p:cNvSpPr>
          <p:nvPr>
            <p:ph type="body" sz="quarter" idx="21"/>
          </p:nvPr>
        </p:nvSpPr>
        <p:spPr>
          <a:xfrm>
            <a:off x="1233581" y="4759164"/>
            <a:ext cx="9270586" cy="1308050"/>
          </a:xfrm>
        </p:spPr>
        <p:txBody>
          <a:bodyPr lIns="0" tIns="0" rIns="0" bIns="0"/>
          <a:lstStyle/>
          <a:p>
            <a:pPr marL="288925" indent="-288925">
              <a:spcBef>
                <a:spcPts val="300"/>
              </a:spcBef>
              <a:spcAft>
                <a:spcPts val="600"/>
              </a:spcAft>
              <a:buSzTx/>
              <a:buFont typeface="Wingdings" panose="05000000000000000000" pitchFamily="2" charset="2"/>
              <a:buChar char="q"/>
              <a:defRPr/>
            </a:pPr>
            <a:r>
              <a:rPr lang="en-US" dirty="0">
                <a:solidFill>
                  <a:srgbClr val="171717"/>
                </a:solidFill>
              </a:rPr>
              <a:t>The model has been reviewed and certified by an organization-authorized reviewer as meeting the organization's quality standards.</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The creators of the model believe it's ready for sharing and reuse within the organization.</a:t>
            </a:r>
          </a:p>
          <a:p>
            <a:pPr marL="288925" indent="-288925">
              <a:spcBef>
                <a:spcPts val="300"/>
              </a:spcBef>
              <a:spcAft>
                <a:spcPts val="600"/>
              </a:spcAft>
              <a:buSzTx/>
              <a:buFont typeface="Wingdings" panose="05000000000000000000" pitchFamily="2" charset="2"/>
              <a:buChar char="q"/>
              <a:defRPr/>
            </a:pPr>
            <a:r>
              <a:rPr lang="en-US" dirty="0">
                <a:solidFill>
                  <a:srgbClr val="171717"/>
                </a:solidFill>
              </a:rPr>
              <a:t>The data in the model is a core source of organizational data and is regarded as the authoritative, single source of truth for certain kinds of organizational or business data.</a:t>
            </a:r>
          </a:p>
        </p:txBody>
      </p:sp>
      <p:sp>
        <p:nvSpPr>
          <p:cNvPr id="44" name="Graphic 26" descr="Check mark">
            <a:extLst>
              <a:ext uri="{FF2B5EF4-FFF2-40B4-BE49-F238E27FC236}">
                <a16:creationId xmlns:a16="http://schemas.microsoft.com/office/drawing/2014/main" id="{1A381192-86AB-A47D-6111-164C48CAB049}"/>
              </a:ext>
              <a:ext uri="{C183D7F6-B498-43B3-948B-1728B52AA6E4}">
                <adec:decorative xmlns:adec="http://schemas.microsoft.com/office/drawing/2017/decorative" val="0"/>
              </a:ext>
            </a:extLst>
          </p:cNvPr>
          <p:cNvSpPr/>
          <p:nvPr/>
        </p:nvSpPr>
        <p:spPr>
          <a:xfrm>
            <a:off x="1216943" y="531246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accent2"/>
            </a:solidFill>
            <a:prstDash val="solid"/>
            <a:miter/>
          </a:ln>
        </p:spPr>
        <p:txBody>
          <a:bodyPr rtlCol="0" anchor="ctr"/>
          <a:lstStyle/>
          <a:p>
            <a:pPr>
              <a:defRPr/>
            </a:pPr>
            <a:endParaRPr lang="en-US">
              <a:solidFill>
                <a:srgbClr val="000000"/>
              </a:solidFill>
              <a:latin typeface="Segoe UI"/>
            </a:endParaRPr>
          </a:p>
        </p:txBody>
      </p:sp>
    </p:spTree>
    <p:extLst>
      <p:ext uri="{BB962C8B-B14F-4D97-AF65-F5344CB8AC3E}">
        <p14:creationId xmlns:p14="http://schemas.microsoft.com/office/powerpoint/2010/main" val="567902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E735E-C2B4-C5D1-BEC9-904905F5835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84610100-EBE4-E908-202E-F325B13DD048}"/>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496F8745-DA33-0FA1-8DED-A514D9634F7D}"/>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37E59472-2CA6-FF2E-6380-02E7555CD367}"/>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0C16CF3C-5464-21E0-87AE-938D609AA2D6}"/>
              </a:ext>
            </a:extLst>
          </p:cNvPr>
          <p:cNvSpPr txBox="1"/>
          <p:nvPr/>
        </p:nvSpPr>
        <p:spPr>
          <a:xfrm>
            <a:off x="1062499" y="2106321"/>
            <a:ext cx="9668832" cy="2923877"/>
          </a:xfrm>
          <a:prstGeom prst="rect">
            <a:avLst/>
          </a:prstGeom>
          <a:noFill/>
        </p:spPr>
        <p:txBody>
          <a:bodyPr wrap="square">
            <a:spAutoFit/>
          </a:bodyPr>
          <a:lstStyle/>
          <a:p>
            <a:pPr marL="457200" indent="-342900">
              <a:spcBef>
                <a:spcPts val="0"/>
              </a:spcBef>
              <a:spcAft>
                <a:spcPts val="1200"/>
              </a:spcAft>
              <a:buFont typeface="Arial" panose="020B0604020202020204" pitchFamily="34" charset="0"/>
              <a:buChar char="•"/>
            </a:pPr>
            <a:r>
              <a:rPr lang="en-US" sz="2400" dirty="0"/>
              <a:t>Core and specialized semantic model design.</a:t>
            </a:r>
          </a:p>
          <a:p>
            <a:pPr marL="457200" indent="-342900">
              <a:spcBef>
                <a:spcPts val="0"/>
              </a:spcBef>
              <a:spcAft>
                <a:spcPts val="1200"/>
              </a:spcAft>
              <a:buFont typeface="Arial" panose="020B0604020202020204" pitchFamily="34" charset="0"/>
              <a:buChar char="•"/>
            </a:pPr>
            <a:r>
              <a:rPr lang="en-US" sz="2400" dirty="0"/>
              <a:t>Power BI Templates.</a:t>
            </a:r>
          </a:p>
          <a:p>
            <a:pPr marL="457200" indent="-342900">
              <a:spcBef>
                <a:spcPts val="0"/>
              </a:spcBef>
              <a:spcAft>
                <a:spcPts val="1200"/>
              </a:spcAft>
              <a:buFont typeface="Arial" panose="020B0604020202020204" pitchFamily="34" charset="0"/>
              <a:buChar char="•"/>
            </a:pPr>
            <a:r>
              <a:rPr lang="en-US" sz="2400" dirty="0"/>
              <a:t>Power BI Projects and combination with Git and Deployment pipelines to support lifecycle management.</a:t>
            </a:r>
          </a:p>
          <a:p>
            <a:pPr marL="457200" indent="-342900">
              <a:spcBef>
                <a:spcPts val="0"/>
              </a:spcBef>
              <a:spcAft>
                <a:spcPts val="1200"/>
              </a:spcAft>
              <a:buFont typeface="Arial" panose="020B0604020202020204" pitchFamily="34" charset="0"/>
              <a:buChar char="•"/>
            </a:pPr>
            <a:r>
              <a:rPr lang="en-US" sz="2400" dirty="0"/>
              <a:t>Endorsement and Lineage view in the Fabric service.</a:t>
            </a:r>
          </a:p>
          <a:p>
            <a:pPr marL="457200" indent="-342900">
              <a:spcBef>
                <a:spcPts val="0"/>
              </a:spcBef>
              <a:spcAft>
                <a:spcPts val="1200"/>
              </a:spcAft>
              <a:buFont typeface="Arial" panose="020B0604020202020204" pitchFamily="34" charset="0"/>
              <a:buChar char="•"/>
            </a:pPr>
            <a:r>
              <a:rPr lang="en-US" sz="2400" dirty="0"/>
              <a:t>XMLA endpoint uses.</a:t>
            </a:r>
          </a:p>
        </p:txBody>
      </p:sp>
    </p:spTree>
    <p:extLst>
      <p:ext uri="{BB962C8B-B14F-4D97-AF65-F5344CB8AC3E}">
        <p14:creationId xmlns:p14="http://schemas.microsoft.com/office/powerpoint/2010/main" val="13454866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CALCULATE() function</a:t>
            </a:r>
          </a:p>
        </p:txBody>
      </p:sp>
      <p:sp>
        <p:nvSpPr>
          <p:cNvPr id="2" name="Text Placeholder 1">
            <a:extLst>
              <a:ext uri="{FF2B5EF4-FFF2-40B4-BE49-F238E27FC236}">
                <a16:creationId xmlns:a16="http://schemas.microsoft.com/office/drawing/2014/main" id="{B77DBAE0-2AE6-C0CD-6F0A-254E5AC188E7}"/>
              </a:ext>
            </a:extLst>
          </p:cNvPr>
          <p:cNvSpPr>
            <a:spLocks noGrp="1"/>
          </p:cNvSpPr>
          <p:nvPr>
            <p:ph type="body" sz="quarter" idx="17"/>
          </p:nvPr>
        </p:nvSpPr>
        <p:spPr/>
        <p:txBody>
          <a:bodyPr/>
          <a:lstStyle/>
          <a:p>
            <a:r>
              <a:rPr lang="en-US" dirty="0"/>
              <a:t>Adjusts how measures interpret data filters, enabling context control.</a:t>
            </a:r>
          </a:p>
        </p:txBody>
      </p:sp>
      <p:grpSp>
        <p:nvGrpSpPr>
          <p:cNvPr id="10" name="Group 9">
            <a:extLst>
              <a:ext uri="{FF2B5EF4-FFF2-40B4-BE49-F238E27FC236}">
                <a16:creationId xmlns:a16="http://schemas.microsoft.com/office/drawing/2014/main" id="{2092424B-1C4E-6D3E-9D06-7A04AECDC5E9}"/>
              </a:ext>
              <a:ext uri="{C183D7F6-B498-43B3-948B-1728B52AA6E4}">
                <adec:decorative xmlns:adec="http://schemas.microsoft.com/office/drawing/2017/decorative" val="1"/>
              </a:ext>
            </a:extLst>
          </p:cNvPr>
          <p:cNvGrpSpPr/>
          <p:nvPr/>
        </p:nvGrpSpPr>
        <p:grpSpPr>
          <a:xfrm>
            <a:off x="593945" y="1875600"/>
            <a:ext cx="4042761" cy="4121822"/>
            <a:chOff x="1325789" y="1456896"/>
            <a:chExt cx="3775143" cy="3848971"/>
          </a:xfrm>
        </p:grpSpPr>
        <p:pic>
          <p:nvPicPr>
            <p:cNvPr id="11" name="Picture 10" descr="An image showing a bar chart visual, displaying the Total Sales and Total sales for 2015.">
              <a:extLst>
                <a:ext uri="{FF2B5EF4-FFF2-40B4-BE49-F238E27FC236}">
                  <a16:creationId xmlns:a16="http://schemas.microsoft.com/office/drawing/2014/main" id="{4907D469-A36C-9E36-7F3F-6C9DA44500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25789" y="1456896"/>
              <a:ext cx="3775143" cy="3848971"/>
            </a:xfrm>
            <a:prstGeom prst="rect">
              <a:avLst/>
            </a:prstGeom>
            <a:noFill/>
            <a:ln w="9525">
              <a:solidFill>
                <a:schemeClr val="tx1"/>
              </a:solidFill>
            </a:ln>
          </p:spPr>
        </p:pic>
        <p:sp>
          <p:nvSpPr>
            <p:cNvPr id="12" name="Rectangle 11">
              <a:extLst>
                <a:ext uri="{FF2B5EF4-FFF2-40B4-BE49-F238E27FC236}">
                  <a16:creationId xmlns:a16="http://schemas.microsoft.com/office/drawing/2014/main" id="{10C480B8-03CA-E144-AB8E-32BC4CA1E1F3}"/>
                </a:ext>
              </a:extLst>
            </p:cNvPr>
            <p:cNvSpPr/>
            <p:nvPr/>
          </p:nvSpPr>
          <p:spPr bwMode="auto">
            <a:xfrm>
              <a:off x="2215150" y="1836420"/>
              <a:ext cx="1396730" cy="29718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3AB252EC-11D1-8D5B-E435-86BA3F231350}"/>
              </a:ext>
              <a:ext uri="{C183D7F6-B498-43B3-948B-1728B52AA6E4}">
                <adec:decorative xmlns:adec="http://schemas.microsoft.com/office/drawing/2017/decorative" val="0"/>
              </a:ext>
            </a:extLst>
          </p:cNvPr>
          <p:cNvSpPr>
            <a:spLocks/>
          </p:cNvSpPr>
          <p:nvPr/>
        </p:nvSpPr>
        <p:spPr bwMode="auto">
          <a:xfrm>
            <a:off x="5074921" y="1875600"/>
            <a:ext cx="6520880" cy="2696400"/>
          </a:xfrm>
          <a:prstGeom prst="rect">
            <a:avLst/>
          </a:prstGeom>
          <a:solidFill>
            <a:srgbClr val="EAEAE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b="0" dirty="0">
                <a:solidFill>
                  <a:srgbClr val="000000"/>
                </a:solidFill>
                <a:effectLst/>
                <a:highlight>
                  <a:srgbClr val="FFFF00"/>
                </a:highlight>
                <a:latin typeface="Consolas" panose="020B0609020204030204" pitchFamily="49" charset="0"/>
              </a:rPr>
              <a:t>Total Sales for 2015 </a:t>
            </a:r>
            <a:r>
              <a:rPr lang="en-US" sz="2000" b="0" dirty="0">
                <a:solidFill>
                  <a:srgbClr val="000000"/>
                </a:solidFill>
                <a:effectLst/>
                <a:latin typeface="Consolas" panose="020B0609020204030204" pitchFamily="49" charset="0"/>
              </a:rPr>
              <a:t>=</a:t>
            </a:r>
          </a:p>
          <a:p>
            <a:r>
              <a:rPr lang="en-US" sz="2000" b="0" dirty="0">
                <a:solidFill>
                  <a:srgbClr val="3165BB"/>
                </a:solidFill>
                <a:effectLst/>
                <a:latin typeface="Consolas" panose="020B0609020204030204" pitchFamily="49" charset="0"/>
              </a:rPr>
              <a:t>CALCULATE</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SUM</a:t>
            </a:r>
            <a:r>
              <a:rPr lang="en-US" sz="2000" b="0" dirty="0">
                <a:solidFill>
                  <a:srgbClr val="000000"/>
                </a:solidFill>
                <a:effectLst/>
                <a:latin typeface="Consolas" panose="020B0609020204030204" pitchFamily="49" charset="0"/>
              </a:rPr>
              <a:t> ( 'Sales OrderDetails'[Total Price] ),</a:t>
            </a:r>
          </a:p>
          <a:p>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YEAR</a:t>
            </a:r>
            <a:r>
              <a:rPr lang="en-US" sz="2000" b="0" dirty="0">
                <a:solidFill>
                  <a:srgbClr val="000000"/>
                </a:solidFill>
                <a:effectLst/>
                <a:latin typeface="Consolas" panose="020B0609020204030204" pitchFamily="49" charset="0"/>
              </a:rPr>
              <a:t> ( 'Sales OrderDetails’[OrderDate] ) = 2015</a:t>
            </a: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091317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B0AA8-E807-4815-EB6E-11EC38C83B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E5E9B21-5A6F-956E-E308-E14563A67D86}"/>
              </a:ext>
            </a:extLst>
          </p:cNvPr>
          <p:cNvSpPr>
            <a:spLocks noGrp="1"/>
          </p:cNvSpPr>
          <p:nvPr>
            <p:ph type="title"/>
          </p:nvPr>
        </p:nvSpPr>
        <p:spPr>
          <a:xfrm>
            <a:off x="588262" y="585216"/>
            <a:ext cx="11011600" cy="492443"/>
          </a:xfrm>
        </p:spPr>
        <p:txBody>
          <a:bodyPr/>
          <a:lstStyle/>
          <a:p>
            <a:r>
              <a:rPr lang="en-US" dirty="0"/>
              <a:t>Further reading</a:t>
            </a:r>
          </a:p>
        </p:txBody>
      </p:sp>
      <p:sp>
        <p:nvSpPr>
          <p:cNvPr id="15" name="Text Placeholder 14">
            <a:extLst>
              <a:ext uri="{FF2B5EF4-FFF2-40B4-BE49-F238E27FC236}">
                <a16:creationId xmlns:a16="http://schemas.microsoft.com/office/drawing/2014/main" id="{5FA03E89-1095-C673-8358-1A25EDC74C32}"/>
              </a:ext>
            </a:extLst>
          </p:cNvPr>
          <p:cNvSpPr>
            <a:spLocks noGrp="1"/>
          </p:cNvSpPr>
          <p:nvPr>
            <p:ph type="body" sz="quarter" idx="15"/>
          </p:nvPr>
        </p:nvSpPr>
        <p:spPr>
          <a:xfrm>
            <a:off x="586389" y="1591056"/>
            <a:ext cx="8193024" cy="338554"/>
          </a:xfrm>
        </p:spPr>
        <p:txBody>
          <a:bodyPr/>
          <a:lstStyle/>
          <a:p>
            <a:r>
              <a:rPr lang="en-US" sz="2200" dirty="0"/>
              <a:t>Create and manage Power BI assets</a:t>
            </a:r>
          </a:p>
        </p:txBody>
      </p:sp>
      <p:sp>
        <p:nvSpPr>
          <p:cNvPr id="16" name="Text Placeholder 15">
            <a:extLst>
              <a:ext uri="{FF2B5EF4-FFF2-40B4-BE49-F238E27FC236}">
                <a16:creationId xmlns:a16="http://schemas.microsoft.com/office/drawing/2014/main" id="{917B49D6-3B5F-3A66-40EF-73F9933943B0}"/>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https://aka.ms/reusable-power-bi-assets</a:t>
            </a:r>
            <a:r>
              <a:rPr lang="en-US" sz="1800" dirty="0">
                <a:solidFill>
                  <a:srgbClr val="0078D4"/>
                </a:solidFill>
              </a:rPr>
              <a:t> </a:t>
            </a:r>
          </a:p>
        </p:txBody>
      </p:sp>
      <p:grpSp>
        <p:nvGrpSpPr>
          <p:cNvPr id="2" name="Group 1">
            <a:extLst>
              <a:ext uri="{FF2B5EF4-FFF2-40B4-BE49-F238E27FC236}">
                <a16:creationId xmlns:a16="http://schemas.microsoft.com/office/drawing/2014/main" id="{AD136651-BF39-2369-8D72-FBAEC1B5BB5C}"/>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3" name="Oval 2">
              <a:extLst>
                <a:ext uri="{FF2B5EF4-FFF2-40B4-BE49-F238E27FC236}">
                  <a16:creationId xmlns:a16="http://schemas.microsoft.com/office/drawing/2014/main" id="{4398E2F7-1008-60DB-A52F-0912200AA86F}"/>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F6B6B138-4956-F472-928A-5933118B082A}"/>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Tree>
    <p:extLst>
      <p:ext uri="{BB962C8B-B14F-4D97-AF65-F5344CB8AC3E}">
        <p14:creationId xmlns:p14="http://schemas.microsoft.com/office/powerpoint/2010/main" val="215827051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09DBA-9123-B5B9-E5A7-69DD55D10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7604A1-17B9-62D5-8055-17FF2FF5E90A}"/>
              </a:ext>
            </a:extLst>
          </p:cNvPr>
          <p:cNvSpPr>
            <a:spLocks noGrp="1"/>
          </p:cNvSpPr>
          <p:nvPr>
            <p:ph type="title"/>
          </p:nvPr>
        </p:nvSpPr>
        <p:spPr>
          <a:xfrm>
            <a:off x="569911" y="2769057"/>
            <a:ext cx="6345239" cy="1231106"/>
          </a:xfrm>
        </p:spPr>
        <p:txBody>
          <a:bodyPr/>
          <a:lstStyle/>
          <a:p>
            <a:r>
              <a:rPr lang="en-US" dirty="0"/>
              <a:t>Enforce semantic model security</a:t>
            </a:r>
          </a:p>
        </p:txBody>
      </p:sp>
    </p:spTree>
    <p:extLst>
      <p:ext uri="{BB962C8B-B14F-4D97-AF65-F5344CB8AC3E}">
        <p14:creationId xmlns:p14="http://schemas.microsoft.com/office/powerpoint/2010/main" val="15989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2934970"/>
            <a:ext cx="3182027" cy="984885"/>
          </a:xfrm>
        </p:spPr>
        <p:txBody>
          <a:bodyPr anchor="ctr"/>
          <a:lstStyle>
            <a:lvl1pPr>
              <a:defRPr>
                <a:solidFill>
                  <a:srgbClr val="2A446F"/>
                </a:solidFill>
              </a:defRPr>
            </a:lvl1pPr>
          </a:lstStyle>
          <a:p>
            <a:r>
              <a:rPr lang="en-US" dirty="0">
                <a:solidFill>
                  <a:schemeClr val="tx1"/>
                </a:solidFill>
              </a:rPr>
              <a:t>Learning objectives</a:t>
            </a:r>
          </a:p>
        </p:txBody>
      </p:sp>
      <p:sp>
        <p:nvSpPr>
          <p:cNvPr id="3" name="Subtitle"/>
          <p:cNvSpPr>
            <a:spLocks noGrp="1"/>
          </p:cNvSpPr>
          <p:nvPr>
            <p:ph type="body" sz="quarter" idx="11" hasCustomPrompt="1"/>
          </p:nvPr>
        </p:nvSpPr>
        <p:spPr>
          <a:xfrm>
            <a:off x="4941888" y="2048577"/>
            <a:ext cx="6667500" cy="2757678"/>
          </a:xfrm>
        </p:spPr>
        <p:txBody>
          <a:bodyPr anchor="ctr"/>
          <a:lstStyle>
            <a:lvl1pPr marL="231775" indent="-231775">
              <a:spcAft>
                <a:spcPts val="600"/>
              </a:spcAft>
              <a:buFont typeface="Wingdings" panose="05000000000000000000" pitchFamily="2" charset="2"/>
              <a:buChar char=""/>
              <a:defRPr sz="1800"/>
            </a:lvl1pPr>
          </a:lstStyle>
          <a:p>
            <a:pPr lvl="1"/>
            <a:r>
              <a:rPr lang="en-US" sz="2800" dirty="0"/>
              <a:t>Restrict access to Power BI model data with RLS.</a:t>
            </a:r>
          </a:p>
          <a:p>
            <a:pPr lvl="1"/>
            <a:r>
              <a:rPr lang="en-US" sz="2800" dirty="0"/>
              <a:t>Restrict access to Power BI model objects with OLS.</a:t>
            </a:r>
          </a:p>
          <a:p>
            <a:pPr lvl="1"/>
            <a:r>
              <a:rPr lang="en-US" sz="2800" dirty="0"/>
              <a:t>Apply good development practices to enforce Power BI model security.</a:t>
            </a:r>
          </a:p>
        </p:txBody>
      </p:sp>
    </p:spTree>
    <p:extLst>
      <p:ext uri="{BB962C8B-B14F-4D97-AF65-F5344CB8AC3E}">
        <p14:creationId xmlns:p14="http://schemas.microsoft.com/office/powerpoint/2010/main" val="3060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523B-1A3E-4F6C-8101-8F739CD59591}"/>
              </a:ext>
            </a:extLst>
          </p:cNvPr>
          <p:cNvSpPr>
            <a:spLocks noGrp="1"/>
          </p:cNvSpPr>
          <p:nvPr>
            <p:ph type="title"/>
          </p:nvPr>
        </p:nvSpPr>
        <p:spPr/>
        <p:txBody>
          <a:bodyPr/>
          <a:lstStyle/>
          <a:p>
            <a:r>
              <a:rPr lang="en-US" dirty="0"/>
              <a:t>Security overview in Power BI</a:t>
            </a:r>
          </a:p>
        </p:txBody>
      </p:sp>
      <p:pic>
        <p:nvPicPr>
          <p:cNvPr id="7" name="Picture 6" descr="A screenshot of a data model showing three tables; Employees, Sales, and Products, with relationships defined between tables.">
            <a:extLst>
              <a:ext uri="{FF2B5EF4-FFF2-40B4-BE49-F238E27FC236}">
                <a16:creationId xmlns:a16="http://schemas.microsoft.com/office/drawing/2014/main" id="{35F73BAF-3C4F-08B2-5420-4CF6413D359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81716" y="2065020"/>
            <a:ext cx="11028567" cy="3208020"/>
          </a:xfrm>
          <a:prstGeom prst="rect">
            <a:avLst/>
          </a:prstGeom>
          <a:solidFill>
            <a:schemeClr val="bg1"/>
          </a:solidFill>
          <a:ln w="9525">
            <a:solidFill>
              <a:schemeClr val="tx1"/>
            </a:solidFill>
            <a:headEnd type="none" w="med" len="med"/>
            <a:tailEnd type="none" w="med" len="med"/>
          </a:ln>
          <a:effectLst/>
        </p:spPr>
      </p:pic>
    </p:spTree>
    <p:extLst>
      <p:ext uri="{BB962C8B-B14F-4D97-AF65-F5344CB8AC3E}">
        <p14:creationId xmlns:p14="http://schemas.microsoft.com/office/powerpoint/2010/main" val="5159256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02A0D45-B60C-1F86-FAE4-DD175DC85BFE}"/>
              </a:ext>
            </a:extLst>
          </p:cNvPr>
          <p:cNvSpPr>
            <a:spLocks noGrp="1"/>
          </p:cNvSpPr>
          <p:nvPr>
            <p:ph type="title"/>
          </p:nvPr>
        </p:nvSpPr>
        <p:spPr>
          <a:xfrm>
            <a:off x="588262" y="585216"/>
            <a:ext cx="11013474" cy="492443"/>
          </a:xfrm>
        </p:spPr>
        <p:txBody>
          <a:bodyPr/>
          <a:lstStyle/>
          <a:p>
            <a:r>
              <a:rPr lang="en-US" dirty="0"/>
              <a:t>Restrict access to Power BI model data</a:t>
            </a:r>
          </a:p>
        </p:txBody>
      </p:sp>
      <p:sp>
        <p:nvSpPr>
          <p:cNvPr id="24" name="Text Placeholder 23">
            <a:extLst>
              <a:ext uri="{FF2B5EF4-FFF2-40B4-BE49-F238E27FC236}">
                <a16:creationId xmlns:a16="http://schemas.microsoft.com/office/drawing/2014/main" id="{EDFA61E2-DDF7-7346-6A87-7206B2880C5D}"/>
              </a:ext>
            </a:extLst>
          </p:cNvPr>
          <p:cNvSpPr>
            <a:spLocks noGrp="1"/>
          </p:cNvSpPr>
          <p:nvPr>
            <p:ph type="body" sz="quarter" idx="15"/>
          </p:nvPr>
        </p:nvSpPr>
        <p:spPr>
          <a:xfrm>
            <a:off x="586389" y="1591056"/>
            <a:ext cx="11013474" cy="338554"/>
          </a:xfrm>
        </p:spPr>
        <p:txBody>
          <a:bodyPr/>
          <a:lstStyle/>
          <a:p>
            <a:pPr marL="0" indent="0">
              <a:buNone/>
            </a:pPr>
            <a:r>
              <a:rPr lang="en-US" sz="2200" dirty="0">
                <a:latin typeface="+mj-lt"/>
              </a:rPr>
              <a:t>Restrict access to Power BI model data by:</a:t>
            </a:r>
          </a:p>
        </p:txBody>
      </p:sp>
      <p:sp>
        <p:nvSpPr>
          <p:cNvPr id="25" name="Text Placeholder 11">
            <a:extLst>
              <a:ext uri="{FF2B5EF4-FFF2-40B4-BE49-F238E27FC236}">
                <a16:creationId xmlns:a16="http://schemas.microsoft.com/office/drawing/2014/main" id="{5065D477-CD39-6E6C-6EF6-6B2435DFD329}"/>
              </a:ext>
            </a:extLst>
          </p:cNvPr>
          <p:cNvSpPr txBox="1">
            <a:spLocks/>
          </p:cNvSpPr>
          <p:nvPr/>
        </p:nvSpPr>
        <p:spPr>
          <a:xfrm>
            <a:off x="586389" y="2443007"/>
            <a:ext cx="2077863" cy="307777"/>
          </a:xfrm>
          <a:prstGeom prst="rect">
            <a:avLst/>
          </a:prstGeom>
        </p:spPr>
        <p:txBody>
          <a:bodyPr lIns="0" tIns="0" rIns="0" bIns="0" anchor="t"/>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Apply star schema design principals</a:t>
            </a:r>
          </a:p>
        </p:txBody>
      </p:sp>
      <p:sp>
        <p:nvSpPr>
          <p:cNvPr id="26" name="Text Placeholder 3">
            <a:extLst>
              <a:ext uri="{FF2B5EF4-FFF2-40B4-BE49-F238E27FC236}">
                <a16:creationId xmlns:a16="http://schemas.microsoft.com/office/drawing/2014/main" id="{FBF436AF-BC1F-EE49-6B59-4B1E53AB485B}"/>
              </a:ext>
            </a:extLst>
          </p:cNvPr>
          <p:cNvSpPr txBox="1">
            <a:spLocks/>
          </p:cNvSpPr>
          <p:nvPr/>
        </p:nvSpPr>
        <p:spPr>
          <a:xfrm>
            <a:off x="587698" y="3141202"/>
            <a:ext cx="2076990" cy="1231106"/>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Apply star schema design principals to produce a model comprising dimension and fact tables.</a:t>
            </a:r>
          </a:p>
        </p:txBody>
      </p:sp>
      <p:sp>
        <p:nvSpPr>
          <p:cNvPr id="27" name="Text Placeholder 11">
            <a:extLst>
              <a:ext uri="{FF2B5EF4-FFF2-40B4-BE49-F238E27FC236}">
                <a16:creationId xmlns:a16="http://schemas.microsoft.com/office/drawing/2014/main" id="{F5FC0615-6F6F-643B-F960-E37EC54743E9}"/>
              </a:ext>
            </a:extLst>
          </p:cNvPr>
          <p:cNvSpPr txBox="1">
            <a:spLocks/>
          </p:cNvSpPr>
          <p:nvPr/>
        </p:nvSpPr>
        <p:spPr>
          <a:xfrm>
            <a:off x="2812909" y="2443007"/>
            <a:ext cx="2077863" cy="307777"/>
          </a:xfrm>
          <a:prstGeom prst="rect">
            <a:avLst/>
          </a:prstGeom>
        </p:spPr>
        <p:txBody>
          <a:bodyPr lIns="0" tIns="0" rIns="0" bIns="0" anchor="t"/>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Define rules</a:t>
            </a:r>
          </a:p>
        </p:txBody>
      </p:sp>
      <p:sp>
        <p:nvSpPr>
          <p:cNvPr id="28" name="Text Placeholder 3">
            <a:extLst>
              <a:ext uri="{FF2B5EF4-FFF2-40B4-BE49-F238E27FC236}">
                <a16:creationId xmlns:a16="http://schemas.microsoft.com/office/drawing/2014/main" id="{6129EDCC-91A3-20FE-10C4-95519153D7F3}"/>
              </a:ext>
            </a:extLst>
          </p:cNvPr>
          <p:cNvSpPr txBox="1">
            <a:spLocks/>
          </p:cNvSpPr>
          <p:nvPr/>
        </p:nvSpPr>
        <p:spPr>
          <a:xfrm>
            <a:off x="2814218" y="3141202"/>
            <a:ext cx="2076990" cy="492443"/>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Static rules and dynamic rules</a:t>
            </a:r>
          </a:p>
        </p:txBody>
      </p:sp>
      <p:sp>
        <p:nvSpPr>
          <p:cNvPr id="29" name="Text Placeholder 11">
            <a:extLst>
              <a:ext uri="{FF2B5EF4-FFF2-40B4-BE49-F238E27FC236}">
                <a16:creationId xmlns:a16="http://schemas.microsoft.com/office/drawing/2014/main" id="{9ABDAC14-B816-0702-7E0F-CA5771DF1F42}"/>
              </a:ext>
            </a:extLst>
          </p:cNvPr>
          <p:cNvSpPr txBox="1">
            <a:spLocks/>
          </p:cNvSpPr>
          <p:nvPr/>
        </p:nvSpPr>
        <p:spPr>
          <a:xfrm>
            <a:off x="5039429" y="2443007"/>
            <a:ext cx="2077863" cy="307777"/>
          </a:xfrm>
          <a:prstGeom prst="rect">
            <a:avLst/>
          </a:prstGeom>
        </p:spPr>
        <p:txBody>
          <a:bodyPr lIns="0" tIns="0" rIns="0" bIns="0" anchor="t"/>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Validate roles</a:t>
            </a:r>
          </a:p>
        </p:txBody>
      </p:sp>
      <p:sp>
        <p:nvSpPr>
          <p:cNvPr id="30" name="Text Placeholder 3">
            <a:extLst>
              <a:ext uri="{FF2B5EF4-FFF2-40B4-BE49-F238E27FC236}">
                <a16:creationId xmlns:a16="http://schemas.microsoft.com/office/drawing/2014/main" id="{771464ED-B788-870E-555B-61B496098147}"/>
              </a:ext>
            </a:extLst>
          </p:cNvPr>
          <p:cNvSpPr txBox="1">
            <a:spLocks/>
          </p:cNvSpPr>
          <p:nvPr/>
        </p:nvSpPr>
        <p:spPr>
          <a:xfrm>
            <a:off x="5040737" y="3141202"/>
            <a:ext cx="2076990" cy="1231106"/>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When you create roles, it’s important to test them to ensure they apply the correct filters.</a:t>
            </a:r>
          </a:p>
        </p:txBody>
      </p:sp>
      <p:sp>
        <p:nvSpPr>
          <p:cNvPr id="35" name="Text Placeholder 11">
            <a:extLst>
              <a:ext uri="{FF2B5EF4-FFF2-40B4-BE49-F238E27FC236}">
                <a16:creationId xmlns:a16="http://schemas.microsoft.com/office/drawing/2014/main" id="{F2F09A5B-38F8-5526-6D83-1986ED369CEE}"/>
              </a:ext>
            </a:extLst>
          </p:cNvPr>
          <p:cNvSpPr txBox="1">
            <a:spLocks/>
          </p:cNvSpPr>
          <p:nvPr/>
        </p:nvSpPr>
        <p:spPr>
          <a:xfrm>
            <a:off x="7265948" y="2443007"/>
            <a:ext cx="2077863" cy="307777"/>
          </a:xfrm>
          <a:prstGeom prst="rect">
            <a:avLst/>
          </a:prstGeom>
        </p:spPr>
        <p:txBody>
          <a:bodyPr lIns="0" tIns="0" rIns="0" bIns="0" anchor="t"/>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Set up role mappings</a:t>
            </a:r>
          </a:p>
        </p:txBody>
      </p:sp>
      <p:sp>
        <p:nvSpPr>
          <p:cNvPr id="36" name="Text Placeholder 3">
            <a:extLst>
              <a:ext uri="{FF2B5EF4-FFF2-40B4-BE49-F238E27FC236}">
                <a16:creationId xmlns:a16="http://schemas.microsoft.com/office/drawing/2014/main" id="{AD3331DC-31D7-218B-227F-48493A838A4E}"/>
              </a:ext>
            </a:extLst>
          </p:cNvPr>
          <p:cNvSpPr txBox="1">
            <a:spLocks/>
          </p:cNvSpPr>
          <p:nvPr/>
        </p:nvSpPr>
        <p:spPr>
          <a:xfrm>
            <a:off x="7267257" y="3141202"/>
            <a:ext cx="2076990" cy="984885"/>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Role mappings must be set up in advance </a:t>
            </a:r>
            <a:br>
              <a:rPr lang="en-US" dirty="0"/>
            </a:br>
            <a:r>
              <a:rPr lang="en-US" dirty="0"/>
              <a:t>of users accessing Power BI content. </a:t>
            </a:r>
          </a:p>
        </p:txBody>
      </p:sp>
      <p:sp>
        <p:nvSpPr>
          <p:cNvPr id="38" name="Text Placeholder 11">
            <a:extLst>
              <a:ext uri="{FF2B5EF4-FFF2-40B4-BE49-F238E27FC236}">
                <a16:creationId xmlns:a16="http://schemas.microsoft.com/office/drawing/2014/main" id="{8C53BEF8-C3F4-AC8A-9C73-37FCFAE14EE5}"/>
              </a:ext>
            </a:extLst>
          </p:cNvPr>
          <p:cNvSpPr txBox="1">
            <a:spLocks/>
          </p:cNvSpPr>
          <p:nvPr/>
        </p:nvSpPr>
        <p:spPr>
          <a:xfrm>
            <a:off x="9492467" y="2443007"/>
            <a:ext cx="2108827" cy="307777"/>
          </a:xfrm>
          <a:prstGeom prst="rect">
            <a:avLst/>
          </a:prstGeom>
        </p:spPr>
        <p:txBody>
          <a:bodyPr lIns="0" tIns="0" rIns="0" bIns="0" anchor="t"/>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Use single sign-on (SSO) for </a:t>
            </a:r>
            <a:r>
              <a:rPr lang="en-US" sz="1800" dirty="0" err="1"/>
              <a:t>DirectQuery</a:t>
            </a:r>
            <a:r>
              <a:rPr lang="en-US" sz="1800" dirty="0"/>
              <a:t> sources</a:t>
            </a:r>
          </a:p>
        </p:txBody>
      </p:sp>
      <p:sp>
        <p:nvSpPr>
          <p:cNvPr id="39" name="Text Placeholder 3">
            <a:extLst>
              <a:ext uri="{FF2B5EF4-FFF2-40B4-BE49-F238E27FC236}">
                <a16:creationId xmlns:a16="http://schemas.microsoft.com/office/drawing/2014/main" id="{A976C150-810F-E3A6-23FE-83B199EFDB87}"/>
              </a:ext>
            </a:extLst>
          </p:cNvPr>
          <p:cNvSpPr txBox="1">
            <a:spLocks/>
          </p:cNvSpPr>
          <p:nvPr/>
        </p:nvSpPr>
        <p:spPr>
          <a:xfrm>
            <a:off x="9493795" y="3452352"/>
            <a:ext cx="2107941" cy="1477328"/>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When your data model has </a:t>
            </a:r>
            <a:r>
              <a:rPr lang="en-US" dirty="0" err="1"/>
              <a:t>DirectQuery</a:t>
            </a:r>
            <a:r>
              <a:rPr lang="en-US" dirty="0"/>
              <a:t> tables and their data source supports SSO, the data source can enforce data permissions.</a:t>
            </a:r>
          </a:p>
        </p:txBody>
      </p:sp>
    </p:spTree>
    <p:extLst>
      <p:ext uri="{BB962C8B-B14F-4D97-AF65-F5344CB8AC3E}">
        <p14:creationId xmlns:p14="http://schemas.microsoft.com/office/powerpoint/2010/main" val="420744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523B-1A3E-4F6C-8101-8F739CD59591}"/>
              </a:ext>
            </a:extLst>
          </p:cNvPr>
          <p:cNvSpPr>
            <a:spLocks noGrp="1"/>
          </p:cNvSpPr>
          <p:nvPr>
            <p:ph type="title"/>
          </p:nvPr>
        </p:nvSpPr>
        <p:spPr/>
        <p:txBody>
          <a:bodyPr/>
          <a:lstStyle/>
          <a:p>
            <a:r>
              <a:rPr lang="en-US" dirty="0"/>
              <a:t>Configure roles with Static method</a:t>
            </a:r>
          </a:p>
        </p:txBody>
      </p:sp>
      <p:pic>
        <p:nvPicPr>
          <p:cNvPr id="2" name="Picture 1" descr="An image of the manage roles window, with four defined roles; automotive, clothing, game, and sports. In this image the game role is selected with filter context on the sales table, where the department is equal to Game.">
            <a:extLst>
              <a:ext uri="{FF2B5EF4-FFF2-40B4-BE49-F238E27FC236}">
                <a16:creationId xmlns:a16="http://schemas.microsoft.com/office/drawing/2014/main" id="{AEE9D9DA-C537-A3F9-96A5-22C0128E535D}"/>
              </a:ext>
            </a:extLst>
          </p:cNvPr>
          <p:cNvPicPr>
            <a:picLocks noChangeAspect="1"/>
          </p:cNvPicPr>
          <p:nvPr/>
        </p:nvPicPr>
        <p:blipFill rotWithShape="1">
          <a:blip r:embed="rId3">
            <a:extLst>
              <a:ext uri="{28A0092B-C50C-407E-A947-70E740481C1C}">
                <a14:useLocalDpi xmlns:a14="http://schemas.microsoft.com/office/drawing/2010/main" val="0"/>
              </a:ext>
            </a:extLst>
          </a:blip>
          <a:srcRect t="-365"/>
          <a:stretch/>
        </p:blipFill>
        <p:spPr>
          <a:xfrm>
            <a:off x="1927859" y="1394460"/>
            <a:ext cx="8321041" cy="4739640"/>
          </a:xfrm>
          <a:prstGeom prst="rect">
            <a:avLst/>
          </a:prstGeom>
          <a:solidFill>
            <a:schemeClr val="bg1"/>
          </a:solidFill>
          <a:ln w="9525">
            <a:solidFill>
              <a:schemeClr val="tx1"/>
            </a:solidFill>
            <a:headEnd type="none" w="med" len="med"/>
            <a:tailEnd type="none" w="med" len="med"/>
          </a:ln>
          <a:effectLst/>
        </p:spPr>
      </p:pic>
    </p:spTree>
    <p:extLst>
      <p:ext uri="{BB962C8B-B14F-4D97-AF65-F5344CB8AC3E}">
        <p14:creationId xmlns:p14="http://schemas.microsoft.com/office/powerpoint/2010/main" val="365428588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523B-1A3E-4F6C-8101-8F739CD59591}"/>
              </a:ext>
            </a:extLst>
          </p:cNvPr>
          <p:cNvSpPr>
            <a:spLocks noGrp="1"/>
          </p:cNvSpPr>
          <p:nvPr>
            <p:ph type="title"/>
          </p:nvPr>
        </p:nvSpPr>
        <p:spPr/>
        <p:txBody>
          <a:bodyPr/>
          <a:lstStyle/>
          <a:p>
            <a:r>
              <a:rPr lang="en-US" dirty="0"/>
              <a:t>Use a dynamic value with DAX filters</a:t>
            </a:r>
          </a:p>
        </p:txBody>
      </p:sp>
      <p:pic>
        <p:nvPicPr>
          <p:cNvPr id="5" name="Picture 4" descr="An image of the creation of Dynamic role-level security. In the manage roles window, with EmployeeEmailAddress as a defined role. The DAX filter context is applied where the Employee email address is equal to the userprinciplename.">
            <a:extLst>
              <a:ext uri="{FF2B5EF4-FFF2-40B4-BE49-F238E27FC236}">
                <a16:creationId xmlns:a16="http://schemas.microsoft.com/office/drawing/2014/main" id="{2A20F71F-7912-84D2-863F-6F0BC2B02D77}"/>
              </a:ext>
            </a:extLst>
          </p:cNvPr>
          <p:cNvPicPr>
            <a:picLocks noChangeAspect="1"/>
          </p:cNvPicPr>
          <p:nvPr/>
        </p:nvPicPr>
        <p:blipFill rotWithShape="1">
          <a:blip r:embed="rId3">
            <a:extLst>
              <a:ext uri="{28A0092B-C50C-407E-A947-70E740481C1C}">
                <a14:useLocalDpi xmlns:a14="http://schemas.microsoft.com/office/drawing/2010/main" val="0"/>
              </a:ext>
            </a:extLst>
          </a:blip>
          <a:srcRect t="-212" r="-325"/>
          <a:stretch/>
        </p:blipFill>
        <p:spPr>
          <a:xfrm>
            <a:off x="822959" y="2244090"/>
            <a:ext cx="10546081" cy="2369820"/>
          </a:xfrm>
          <a:prstGeom prst="rect">
            <a:avLst/>
          </a:prstGeom>
          <a:solidFill>
            <a:schemeClr val="bg1"/>
          </a:solidFill>
          <a:ln w="9525">
            <a:solidFill>
              <a:schemeClr val="tx1"/>
            </a:solidFill>
            <a:headEnd type="none" w="med" len="med"/>
            <a:tailEnd type="none" w="med" len="med"/>
          </a:ln>
          <a:effectLst/>
        </p:spPr>
      </p:pic>
    </p:spTree>
    <p:extLst>
      <p:ext uri="{BB962C8B-B14F-4D97-AF65-F5344CB8AC3E}">
        <p14:creationId xmlns:p14="http://schemas.microsoft.com/office/powerpoint/2010/main" val="162308045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09EB82-127C-5620-7163-0D0E28F8FE92}"/>
              </a:ext>
            </a:extLst>
          </p:cNvPr>
          <p:cNvSpPr>
            <a:spLocks noGrp="1"/>
          </p:cNvSpPr>
          <p:nvPr>
            <p:ph type="title"/>
          </p:nvPr>
        </p:nvSpPr>
        <p:spPr/>
        <p:txBody>
          <a:bodyPr/>
          <a:lstStyle/>
          <a:p>
            <a:r>
              <a:rPr lang="en-US" dirty="0"/>
              <a:t>Restrict Access to Power BI model objects</a:t>
            </a:r>
          </a:p>
        </p:txBody>
      </p:sp>
      <p:sp>
        <p:nvSpPr>
          <p:cNvPr id="9" name="Text Placeholder 8">
            <a:extLst>
              <a:ext uri="{FF2B5EF4-FFF2-40B4-BE49-F238E27FC236}">
                <a16:creationId xmlns:a16="http://schemas.microsoft.com/office/drawing/2014/main" id="{43550C89-951C-82BE-0E84-3FAFE9A76927}"/>
              </a:ext>
            </a:extLst>
          </p:cNvPr>
          <p:cNvSpPr>
            <a:spLocks noGrp="1"/>
          </p:cNvSpPr>
          <p:nvPr>
            <p:ph type="body" sz="quarter" idx="16"/>
          </p:nvPr>
        </p:nvSpPr>
        <p:spPr>
          <a:xfrm>
            <a:off x="584200" y="1594155"/>
            <a:ext cx="3174143" cy="307777"/>
          </a:xfrm>
        </p:spPr>
        <p:txBody>
          <a:bodyPr/>
          <a:lstStyle/>
          <a:p>
            <a:r>
              <a:rPr lang="en-US" sz="2000" dirty="0"/>
              <a:t>Object-level security (OLS)</a:t>
            </a:r>
          </a:p>
        </p:txBody>
      </p:sp>
      <p:sp>
        <p:nvSpPr>
          <p:cNvPr id="8" name="Text Placeholder 7">
            <a:extLst>
              <a:ext uri="{FF2B5EF4-FFF2-40B4-BE49-F238E27FC236}">
                <a16:creationId xmlns:a16="http://schemas.microsoft.com/office/drawing/2014/main" id="{6245221C-5C69-6419-2BE6-7BDEBAEE4B28}"/>
              </a:ext>
            </a:extLst>
          </p:cNvPr>
          <p:cNvSpPr>
            <a:spLocks noGrp="1"/>
          </p:cNvSpPr>
          <p:nvPr>
            <p:ph type="body" sz="quarter" idx="15"/>
          </p:nvPr>
        </p:nvSpPr>
        <p:spPr>
          <a:xfrm>
            <a:off x="586389" y="2085764"/>
            <a:ext cx="3172811" cy="3508653"/>
          </a:xfrm>
        </p:spPr>
        <p:txBody>
          <a:bodyPr/>
          <a:lstStyle/>
          <a:p>
            <a:pPr marL="341313" indent="-231775">
              <a:spcBef>
                <a:spcPts val="0"/>
              </a:spcBef>
              <a:spcAft>
                <a:spcPts val="800"/>
              </a:spcAft>
              <a:tabLst>
                <a:tab pos="60325" algn="l"/>
              </a:tabLst>
            </a:pPr>
            <a:r>
              <a:rPr lang="en-US" sz="1800" dirty="0"/>
              <a:t>Set up OLS:</a:t>
            </a:r>
          </a:p>
          <a:p>
            <a:pPr marL="682625" indent="-219075">
              <a:spcBef>
                <a:spcPts val="0"/>
              </a:spcBef>
              <a:spcAft>
                <a:spcPts val="800"/>
              </a:spcAft>
              <a:buFont typeface="Engravers MT" panose="02090707080505020304" pitchFamily="18" charset="0"/>
              <a:buChar char="–"/>
              <a:tabLst>
                <a:tab pos="60325" algn="l"/>
              </a:tabLst>
            </a:pPr>
            <a:r>
              <a:rPr lang="en-US" dirty="0"/>
              <a:t>Create roles</a:t>
            </a:r>
          </a:p>
          <a:p>
            <a:pPr marL="682625" indent="-219075">
              <a:spcBef>
                <a:spcPts val="0"/>
              </a:spcBef>
              <a:spcAft>
                <a:spcPts val="800"/>
              </a:spcAft>
              <a:buFont typeface="Engravers MT" panose="02090707080505020304" pitchFamily="18" charset="0"/>
              <a:buChar char="–"/>
              <a:tabLst>
                <a:tab pos="60325" algn="l"/>
              </a:tabLst>
            </a:pPr>
            <a:r>
              <a:rPr lang="en-US" dirty="0"/>
              <a:t>Add OLS rules to the roles </a:t>
            </a:r>
          </a:p>
          <a:p>
            <a:pPr marL="341313" indent="-231775">
              <a:spcBef>
                <a:spcPts val="0"/>
              </a:spcBef>
              <a:spcAft>
                <a:spcPts val="800"/>
              </a:spcAft>
              <a:tabLst>
                <a:tab pos="60325" algn="l"/>
              </a:tabLst>
            </a:pPr>
            <a:r>
              <a:rPr lang="en-US" sz="1800" dirty="0"/>
              <a:t>Considerations:</a:t>
            </a:r>
          </a:p>
          <a:p>
            <a:pPr marL="682625" indent="-219075">
              <a:spcBef>
                <a:spcPts val="0"/>
              </a:spcBef>
              <a:spcAft>
                <a:spcPts val="800"/>
              </a:spcAft>
              <a:buFont typeface="Engravers MT" panose="02090707080505020304" pitchFamily="18" charset="0"/>
              <a:buChar char="–"/>
              <a:tabLst>
                <a:tab pos="60325" algn="l"/>
              </a:tabLst>
            </a:pPr>
            <a:r>
              <a:rPr lang="en-US" dirty="0"/>
              <a:t>When a user doesn’t have permission to access a table or column, they'll receive an error message. </a:t>
            </a:r>
          </a:p>
          <a:p>
            <a:pPr marL="341313" indent="-231775">
              <a:spcBef>
                <a:spcPts val="0"/>
              </a:spcBef>
              <a:spcAft>
                <a:spcPts val="800"/>
              </a:spcAft>
              <a:tabLst>
                <a:tab pos="60325" algn="l"/>
              </a:tabLst>
            </a:pPr>
            <a:r>
              <a:rPr lang="en-US" sz="1800" dirty="0"/>
              <a:t>Restrictions:</a:t>
            </a:r>
          </a:p>
          <a:p>
            <a:pPr marL="682625" indent="-219075">
              <a:spcBef>
                <a:spcPts val="0"/>
              </a:spcBef>
              <a:spcAft>
                <a:spcPts val="800"/>
              </a:spcAft>
              <a:buFont typeface="Engravers MT" panose="02090707080505020304" pitchFamily="18" charset="0"/>
              <a:buChar char="–"/>
              <a:tabLst>
                <a:tab pos="60325" algn="l"/>
              </a:tabLst>
            </a:pPr>
            <a:r>
              <a:rPr lang="en-US" dirty="0"/>
              <a:t>You can’t mix RLS and OLS in the same role. </a:t>
            </a:r>
          </a:p>
        </p:txBody>
      </p:sp>
      <p:pic>
        <p:nvPicPr>
          <p:cNvPr id="11" name="Picture 2" descr="Screenshot shows a Power B I Desktop error message when a report visual attempts to query a restricted column.">
            <a:extLst>
              <a:ext uri="{FF2B5EF4-FFF2-40B4-BE49-F238E27FC236}">
                <a16:creationId xmlns:a16="http://schemas.microsoft.com/office/drawing/2014/main" id="{EF629CE5-3167-E115-B1FE-7A98A265B006}"/>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27025" t="-46920" r="-27025" b="-46920"/>
          <a:stretch/>
        </p:blipFill>
        <p:spPr bwMode="auto">
          <a:xfrm>
            <a:off x="4064000" y="1581150"/>
            <a:ext cx="7535863" cy="4430713"/>
          </a:xfrm>
          <a:prstGeom prst="rect">
            <a:avLst/>
          </a:prstGeom>
          <a:solidFill>
            <a:schemeClr val="bg1"/>
          </a:solidFill>
          <a:ln w="38100">
            <a:noFill/>
          </a:ln>
        </p:spPr>
      </p:pic>
    </p:spTree>
    <p:extLst>
      <p:ext uri="{BB962C8B-B14F-4D97-AF65-F5344CB8AC3E}">
        <p14:creationId xmlns:p14="http://schemas.microsoft.com/office/powerpoint/2010/main" val="334468698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747F99-169B-E995-EB12-CC56C22C7519}"/>
              </a:ext>
            </a:extLst>
          </p:cNvPr>
          <p:cNvSpPr>
            <a:spLocks noGrp="1"/>
          </p:cNvSpPr>
          <p:nvPr>
            <p:ph type="title"/>
          </p:nvPr>
        </p:nvSpPr>
        <p:spPr/>
        <p:txBody>
          <a:bodyPr/>
          <a:lstStyle/>
          <a:p>
            <a:r>
              <a:rPr lang="en-US" altLang="zh-CN" dirty="0"/>
              <a:t>Apply good modeling practices</a:t>
            </a:r>
            <a:endParaRPr lang="en-US" dirty="0"/>
          </a:p>
        </p:txBody>
      </p:sp>
      <p:sp>
        <p:nvSpPr>
          <p:cNvPr id="8" name="Text Placeholder 7">
            <a:extLst>
              <a:ext uri="{FF2B5EF4-FFF2-40B4-BE49-F238E27FC236}">
                <a16:creationId xmlns:a16="http://schemas.microsoft.com/office/drawing/2014/main" id="{832B70F6-8B53-447D-27A7-1228A81A6EC7}"/>
              </a:ext>
            </a:extLst>
          </p:cNvPr>
          <p:cNvSpPr>
            <a:spLocks noGrp="1"/>
          </p:cNvSpPr>
          <p:nvPr>
            <p:ph type="body" sz="quarter" idx="15"/>
          </p:nvPr>
        </p:nvSpPr>
        <p:spPr>
          <a:xfrm>
            <a:off x="586389" y="1591056"/>
            <a:ext cx="11013474" cy="3970318"/>
          </a:xfrm>
        </p:spPr>
        <p:txBody>
          <a:bodyPr/>
          <a:lstStyle/>
          <a:p>
            <a:pPr marL="228600" indent="-228600">
              <a:spcBef>
                <a:spcPts val="0"/>
              </a:spcBef>
              <a:spcAft>
                <a:spcPts val="1200"/>
              </a:spcAft>
            </a:pPr>
            <a:r>
              <a:rPr lang="en-US" sz="2200" dirty="0"/>
              <a:t>Define </a:t>
            </a:r>
            <a:r>
              <a:rPr lang="en-US" sz="2200" b="1" dirty="0"/>
              <a:t>fewer semantic models </a:t>
            </a:r>
            <a:r>
              <a:rPr lang="en-US" sz="2200" dirty="0"/>
              <a:t>with well-designed roles.</a:t>
            </a:r>
          </a:p>
          <a:p>
            <a:pPr marL="228600" indent="-228600">
              <a:spcBef>
                <a:spcPts val="0"/>
              </a:spcBef>
              <a:spcAft>
                <a:spcPts val="1200"/>
              </a:spcAft>
            </a:pPr>
            <a:r>
              <a:rPr lang="en-US" sz="2200" dirty="0"/>
              <a:t>Create </a:t>
            </a:r>
            <a:r>
              <a:rPr lang="en-US" sz="2200" b="1" dirty="0"/>
              <a:t>fewer roles </a:t>
            </a:r>
            <a:r>
              <a:rPr lang="en-US" sz="2200" dirty="0"/>
              <a:t>by using dynamic rules. </a:t>
            </a:r>
          </a:p>
          <a:p>
            <a:pPr marL="228600" indent="-228600">
              <a:spcBef>
                <a:spcPts val="0"/>
              </a:spcBef>
              <a:spcAft>
                <a:spcPts val="1200"/>
              </a:spcAft>
            </a:pPr>
            <a:r>
              <a:rPr lang="en-US" sz="2200" dirty="0"/>
              <a:t>Create rules that </a:t>
            </a:r>
            <a:r>
              <a:rPr lang="en-US" sz="2200" b="1" dirty="0"/>
              <a:t>filter dimension tables </a:t>
            </a:r>
            <a:r>
              <a:rPr lang="en-US" sz="2200" dirty="0"/>
              <a:t>instead of fact tables. </a:t>
            </a:r>
          </a:p>
          <a:p>
            <a:pPr marL="228600" indent="-228600">
              <a:spcBef>
                <a:spcPts val="0"/>
              </a:spcBef>
              <a:spcAft>
                <a:spcPts val="1200"/>
              </a:spcAft>
            </a:pPr>
            <a:r>
              <a:rPr lang="en-US" sz="2200" dirty="0"/>
              <a:t>Validate that the </a:t>
            </a:r>
            <a:r>
              <a:rPr lang="en-US" sz="2200" b="1" dirty="0"/>
              <a:t>model design</a:t>
            </a:r>
            <a:r>
              <a:rPr lang="en-US" sz="2200" dirty="0"/>
              <a:t>, including its relationships and relationship properties, are </a:t>
            </a:r>
            <a:r>
              <a:rPr lang="en-US" sz="2200" b="1" dirty="0"/>
              <a:t>correctly set up.</a:t>
            </a:r>
          </a:p>
          <a:p>
            <a:pPr marL="228600" indent="-228600">
              <a:spcBef>
                <a:spcPts val="0"/>
              </a:spcBef>
              <a:spcAft>
                <a:spcPts val="1200"/>
              </a:spcAft>
            </a:pPr>
            <a:r>
              <a:rPr lang="en-US" sz="2200" dirty="0"/>
              <a:t>Use the </a:t>
            </a:r>
            <a:r>
              <a:rPr lang="en-US" sz="2200" b="1" dirty="0"/>
              <a:t>USERPRINCIPALNAME</a:t>
            </a:r>
            <a:r>
              <a:rPr lang="en-US" sz="2200" dirty="0"/>
              <a:t> function instead of USERNAME function. </a:t>
            </a:r>
          </a:p>
          <a:p>
            <a:pPr marL="228600" indent="-228600">
              <a:spcBef>
                <a:spcPts val="0"/>
              </a:spcBef>
              <a:spcAft>
                <a:spcPts val="1200"/>
              </a:spcAft>
            </a:pPr>
            <a:r>
              <a:rPr lang="en-US" sz="2200" dirty="0"/>
              <a:t>Rigorously validate RLS and OLS by </a:t>
            </a:r>
            <a:r>
              <a:rPr lang="en-US" sz="2200" b="1" dirty="0"/>
              <a:t>testing all roles.</a:t>
            </a:r>
          </a:p>
          <a:p>
            <a:pPr marL="228600" indent="-228600">
              <a:spcBef>
                <a:spcPts val="0"/>
              </a:spcBef>
              <a:spcAft>
                <a:spcPts val="1200"/>
              </a:spcAft>
            </a:pPr>
            <a:r>
              <a:rPr lang="en-US" sz="2200" dirty="0"/>
              <a:t>Ensure that the Power BI Desktop data source connection </a:t>
            </a:r>
            <a:r>
              <a:rPr lang="en-US" sz="2200" b="1" dirty="0"/>
              <a:t>uses the same credentials </a:t>
            </a:r>
            <a:r>
              <a:rPr lang="en-US" sz="2200" dirty="0"/>
              <a:t>that will be applied when set up in the Power BI service.</a:t>
            </a:r>
          </a:p>
        </p:txBody>
      </p:sp>
    </p:spTree>
    <p:extLst>
      <p:ext uri="{BB962C8B-B14F-4D97-AF65-F5344CB8AC3E}">
        <p14:creationId xmlns:p14="http://schemas.microsoft.com/office/powerpoint/2010/main" val="344921650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488CC7-0A4F-FB2A-5F0C-ADD4E519A78B}"/>
              </a:ext>
            </a:extLst>
          </p:cNvPr>
          <p:cNvSpPr>
            <a:spLocks noGrp="1"/>
          </p:cNvSpPr>
          <p:nvPr>
            <p:ph type="title"/>
          </p:nvPr>
        </p:nvSpPr>
        <p:spPr>
          <a:xfrm>
            <a:off x="588262" y="585216"/>
            <a:ext cx="11011600" cy="492443"/>
          </a:xfrm>
        </p:spPr>
        <p:txBody>
          <a:bodyPr/>
          <a:lstStyle/>
          <a:p>
            <a:r>
              <a:rPr lang="en-US" dirty="0"/>
              <a:t>Exercise</a:t>
            </a:r>
          </a:p>
        </p:txBody>
      </p:sp>
      <p:sp>
        <p:nvSpPr>
          <p:cNvPr id="6" name="Text Placeholder 5">
            <a:extLst>
              <a:ext uri="{FF2B5EF4-FFF2-40B4-BE49-F238E27FC236}">
                <a16:creationId xmlns:a16="http://schemas.microsoft.com/office/drawing/2014/main" id="{8C10E6B3-AD5F-79B5-627E-756BF860F80E}"/>
              </a:ext>
            </a:extLst>
          </p:cNvPr>
          <p:cNvSpPr>
            <a:spLocks noGrp="1"/>
          </p:cNvSpPr>
          <p:nvPr>
            <p:ph type="body" sz="quarter" idx="17"/>
          </p:nvPr>
        </p:nvSpPr>
        <p:spPr>
          <a:xfrm>
            <a:off x="4356100" y="1927225"/>
            <a:ext cx="7243763" cy="430887"/>
          </a:xfrm>
        </p:spPr>
        <p:txBody>
          <a:bodyPr/>
          <a:lstStyle/>
          <a:p>
            <a:r>
              <a:rPr lang="en-US" sz="2800" dirty="0"/>
              <a:t>Enforce model security</a:t>
            </a:r>
          </a:p>
        </p:txBody>
      </p:sp>
      <p:sp>
        <p:nvSpPr>
          <p:cNvPr id="9" name="Text Placeholder 8">
            <a:extLst>
              <a:ext uri="{FF2B5EF4-FFF2-40B4-BE49-F238E27FC236}">
                <a16:creationId xmlns:a16="http://schemas.microsoft.com/office/drawing/2014/main" id="{7C288109-A57E-A639-165C-F522B12AD346}"/>
              </a:ext>
            </a:extLst>
          </p:cNvPr>
          <p:cNvSpPr>
            <a:spLocks noGrp="1"/>
          </p:cNvSpPr>
          <p:nvPr>
            <p:ph type="body" sz="quarter" idx="34"/>
          </p:nvPr>
        </p:nvSpPr>
        <p:spPr>
          <a:xfrm>
            <a:off x="588263" y="2542117"/>
            <a:ext cx="2027938" cy="338554"/>
          </a:xfrm>
        </p:spPr>
        <p:txBody>
          <a:bodyPr/>
          <a:lstStyle/>
          <a:p>
            <a:r>
              <a:rPr lang="en-US" dirty="0"/>
              <a:t>45 minutes</a:t>
            </a:r>
          </a:p>
        </p:txBody>
      </p:sp>
      <p:sp>
        <p:nvSpPr>
          <p:cNvPr id="11" name="Text Placeholder 10">
            <a:extLst>
              <a:ext uri="{FF2B5EF4-FFF2-40B4-BE49-F238E27FC236}">
                <a16:creationId xmlns:a16="http://schemas.microsoft.com/office/drawing/2014/main" id="{63FFD617-2FC4-FAA2-77C7-FF1533B9E3DC}"/>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42262442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Semi-additive measures</a:t>
            </a:r>
          </a:p>
        </p:txBody>
      </p:sp>
      <p:sp>
        <p:nvSpPr>
          <p:cNvPr id="3" name="Text Placeholder 2">
            <a:extLst>
              <a:ext uri="{FF2B5EF4-FFF2-40B4-BE49-F238E27FC236}">
                <a16:creationId xmlns:a16="http://schemas.microsoft.com/office/drawing/2014/main" id="{0D4602E3-C2D7-1496-3752-2E503FE9E523}"/>
              </a:ext>
            </a:extLst>
          </p:cNvPr>
          <p:cNvSpPr>
            <a:spLocks noGrp="1"/>
          </p:cNvSpPr>
          <p:nvPr>
            <p:ph type="body" sz="quarter" idx="15"/>
          </p:nvPr>
        </p:nvSpPr>
        <p:spPr>
          <a:xfrm>
            <a:off x="586389" y="1570102"/>
            <a:ext cx="4712685" cy="3927229"/>
          </a:xfrm>
        </p:spPr>
        <p:txBody>
          <a:bodyPr/>
          <a:lstStyle/>
          <a:p>
            <a:pPr algn="l">
              <a:spcBef>
                <a:spcPts val="1200"/>
              </a:spcBef>
              <a:buFont typeface="Arial" panose="020B0604020202020204" pitchFamily="34" charset="0"/>
              <a:buChar char="•"/>
            </a:pPr>
            <a:r>
              <a:rPr lang="en-US" sz="2400" b="1" i="0" dirty="0">
                <a:effectLst/>
                <a:latin typeface="Segoe UI" panose="020B0502040204020203" pitchFamily="34" charset="0"/>
              </a:rPr>
              <a:t>Context-dependent</a:t>
            </a:r>
            <a:r>
              <a:rPr lang="en-US" sz="2400" b="0" i="0" dirty="0">
                <a:effectLst/>
                <a:latin typeface="Segoe UI" panose="020B0502040204020203" pitchFamily="34" charset="0"/>
              </a:rPr>
              <a:t>: </a:t>
            </a:r>
            <a:br>
              <a:rPr lang="en-US" sz="2400" b="0" i="0" dirty="0">
                <a:effectLst/>
                <a:latin typeface="Segoe UI" panose="020B0502040204020203" pitchFamily="34" charset="0"/>
              </a:rPr>
            </a:br>
            <a:r>
              <a:rPr lang="en-US" sz="2400" b="0" i="0" dirty="0">
                <a:effectLst/>
                <a:latin typeface="Segoe UI" panose="020B0502040204020203" pitchFamily="34" charset="0"/>
              </a:rPr>
              <a:t>Results vary based on dimensions.</a:t>
            </a:r>
          </a:p>
          <a:p>
            <a:pPr algn="l">
              <a:spcBef>
                <a:spcPts val="1200"/>
              </a:spcBef>
              <a:buFont typeface="Arial" panose="020B0604020202020204" pitchFamily="34" charset="0"/>
              <a:buChar char="•"/>
            </a:pPr>
            <a:r>
              <a:rPr lang="en-US" sz="2400" b="1" i="0" dirty="0">
                <a:effectLst/>
                <a:latin typeface="Segoe UI" panose="020B0502040204020203" pitchFamily="34" charset="0"/>
              </a:rPr>
              <a:t>Time Intelligence</a:t>
            </a:r>
            <a:r>
              <a:rPr lang="en-US" sz="2400" b="0" i="0" dirty="0">
                <a:effectLst/>
                <a:latin typeface="Segoe UI" panose="020B0502040204020203" pitchFamily="34" charset="0"/>
              </a:rPr>
              <a:t>: </a:t>
            </a:r>
            <a:br>
              <a:rPr lang="en-US" sz="2400" b="0" i="0" dirty="0">
                <a:effectLst/>
                <a:latin typeface="Segoe UI" panose="020B0502040204020203" pitchFamily="34" charset="0"/>
              </a:rPr>
            </a:br>
            <a:r>
              <a:rPr lang="en-US" sz="2400" b="0" i="0" dirty="0">
                <a:effectLst/>
                <a:latin typeface="Segoe UI" panose="020B0502040204020203" pitchFamily="34" charset="0"/>
              </a:rPr>
              <a:t>Useful for averages, ratios, balances.</a:t>
            </a:r>
          </a:p>
          <a:p>
            <a:pPr algn="l">
              <a:spcBef>
                <a:spcPts val="1200"/>
              </a:spcBef>
              <a:buFont typeface="Arial" panose="020B0604020202020204" pitchFamily="34" charset="0"/>
              <a:buChar char="•"/>
            </a:pPr>
            <a:r>
              <a:rPr lang="en-US" sz="2400" b="1" i="0" dirty="0">
                <a:effectLst/>
                <a:latin typeface="Segoe UI" panose="020B0502040204020203" pitchFamily="34" charset="0"/>
              </a:rPr>
              <a:t>Caution with aggregation</a:t>
            </a:r>
            <a:r>
              <a:rPr lang="en-US" sz="2400" b="0" i="0" dirty="0">
                <a:effectLst/>
                <a:latin typeface="Segoe UI" panose="020B0502040204020203" pitchFamily="34" charset="0"/>
              </a:rPr>
              <a:t>: Beware of misleading results when aggregating.</a:t>
            </a:r>
          </a:p>
          <a:p>
            <a:endParaRPr lang="en-US" dirty="0"/>
          </a:p>
        </p:txBody>
      </p:sp>
      <p:pic>
        <p:nvPicPr>
          <p:cNvPr id="2" name="Picture 1" descr="Line graph representing last sales quantity by subcategory and year. The year is FY2019 only, and the different subcategories have varying quantities. This is demonstrating the semi-additive measure on the slide in use.">
            <a:extLst>
              <a:ext uri="{FF2B5EF4-FFF2-40B4-BE49-F238E27FC236}">
                <a16:creationId xmlns:a16="http://schemas.microsoft.com/office/drawing/2014/main" id="{0560EDC2-749A-7DB6-02DF-F494DAE01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228" y="585216"/>
            <a:ext cx="6143680" cy="3624771"/>
          </a:xfrm>
          <a:prstGeom prst="rect">
            <a:avLst/>
          </a:prstGeom>
          <a:noFill/>
          <a:ln>
            <a:solidFill>
              <a:schemeClr val="tx1"/>
            </a:solidFill>
          </a:ln>
        </p:spPr>
      </p:pic>
      <p:sp>
        <p:nvSpPr>
          <p:cNvPr id="16" name="Rectangle 15">
            <a:extLst>
              <a:ext uri="{FF2B5EF4-FFF2-40B4-BE49-F238E27FC236}">
                <a16:creationId xmlns:a16="http://schemas.microsoft.com/office/drawing/2014/main" id="{3AB252EC-11D1-8D5B-E435-86BA3F231350}"/>
              </a:ext>
              <a:ext uri="{C183D7F6-B498-43B3-948B-1728B52AA6E4}">
                <adec:decorative xmlns:adec="http://schemas.microsoft.com/office/drawing/2017/decorative" val="0"/>
              </a:ext>
            </a:extLst>
          </p:cNvPr>
          <p:cNvSpPr>
            <a:spLocks/>
          </p:cNvSpPr>
          <p:nvPr/>
        </p:nvSpPr>
        <p:spPr bwMode="auto">
          <a:xfrm>
            <a:off x="6096000" y="4437635"/>
            <a:ext cx="5239722" cy="1835149"/>
          </a:xfrm>
          <a:prstGeom prst="rect">
            <a:avLst/>
          </a:prstGeom>
          <a:solidFill>
            <a:srgbClr val="EAEAEA"/>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b="0" dirty="0">
                <a:solidFill>
                  <a:srgbClr val="000000"/>
                </a:solidFill>
                <a:effectLst/>
                <a:latin typeface="Consolas" panose="020B0609020204030204" pitchFamily="49" charset="0"/>
              </a:rPr>
              <a:t>Last Sales Quantity = </a:t>
            </a:r>
          </a:p>
          <a:p>
            <a:r>
              <a:rPr lang="en-US" sz="2000" b="0" dirty="0">
                <a:solidFill>
                  <a:srgbClr val="3165BB"/>
                </a:solidFill>
                <a:effectLst/>
                <a:latin typeface="Consolas" panose="020B0609020204030204" pitchFamily="49" charset="0"/>
              </a:rPr>
              <a:t>CALCULATE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SUM</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Sales[Quantity]</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LASTDATE</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'Date'[Date]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80340461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55537E-B329-F860-932C-5A30F30CF9FE}"/>
              </a:ext>
            </a:extLst>
          </p:cNvPr>
          <p:cNvSpPr>
            <a:spLocks noGrp="1"/>
          </p:cNvSpPr>
          <p:nvPr>
            <p:ph type="title"/>
          </p:nvPr>
        </p:nvSpPr>
        <p:spPr/>
        <p:txBody>
          <a:bodyPr/>
          <a:lstStyle/>
          <a:p>
            <a:r>
              <a:rPr lang="en-US" dirty="0"/>
              <a:t>Knowledge check (1/2)   </a:t>
            </a:r>
          </a:p>
        </p:txBody>
      </p:sp>
      <p:sp>
        <p:nvSpPr>
          <p:cNvPr id="11" name="Oval 10">
            <a:extLst>
              <a:ext uri="{FF2B5EF4-FFF2-40B4-BE49-F238E27FC236}">
                <a16:creationId xmlns:a16="http://schemas.microsoft.com/office/drawing/2014/main" id="{C8205E50-63F9-DEEB-BCFB-BBB974753EC2}"/>
              </a:ext>
              <a:ext uri="{C183D7F6-B498-43B3-948B-1728B52AA6E4}">
                <adec:decorative xmlns:adec="http://schemas.microsoft.com/office/drawing/2017/decorative" val="0"/>
              </a:ext>
            </a:extLst>
          </p:cNvPr>
          <p:cNvSpPr/>
          <p:nvPr/>
        </p:nvSpPr>
        <p:spPr bwMode="auto">
          <a:xfrm>
            <a:off x="722582" y="1593850"/>
            <a:ext cx="399208" cy="399208"/>
          </a:xfrm>
          <a:prstGeom prst="ellipse">
            <a:avLst/>
          </a:prstGeom>
          <a:solidFill>
            <a:srgbClr val="D59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1</a:t>
            </a:r>
            <a:endParaRPr kumimoji="0" lang="en-IN" sz="1800" b="1" i="0" u="none" strike="noStrike" cap="none" spc="0" normalizeH="0" baseline="0" noProof="0" dirty="0">
              <a:ln>
                <a:noFill/>
              </a:ln>
              <a:solidFill>
                <a:schemeClr val="tx1"/>
              </a:solidFill>
              <a:effectLst/>
              <a:uLnTx/>
              <a:uFillTx/>
            </a:endParaRPr>
          </a:p>
        </p:txBody>
      </p:sp>
      <p:sp>
        <p:nvSpPr>
          <p:cNvPr id="12" name="Text Placeholder 1">
            <a:extLst>
              <a:ext uri="{FF2B5EF4-FFF2-40B4-BE49-F238E27FC236}">
                <a16:creationId xmlns:a16="http://schemas.microsoft.com/office/drawing/2014/main" id="{1BDA7097-545E-A05F-EB3F-BBA2B3F707F9}"/>
              </a:ext>
            </a:extLst>
          </p:cNvPr>
          <p:cNvSpPr>
            <a:spLocks noGrp="1"/>
          </p:cNvSpPr>
          <p:nvPr>
            <p:ph type="body" sz="quarter" idx="17"/>
          </p:nvPr>
        </p:nvSpPr>
        <p:spPr>
          <a:xfrm>
            <a:off x="1235075" y="1594151"/>
            <a:ext cx="8836418" cy="738664"/>
          </a:xfrm>
        </p:spPr>
        <p:txBody>
          <a:bodyPr/>
          <a:lstStyle/>
          <a:p>
            <a:r>
              <a:rPr lang="en-US" sz="1600" dirty="0"/>
              <a:t>Joshua is a data modeler at Adventure Works who is developing a model for a large data warehouse. The model must enforce RLS, and the Power BI reports that connect to the model should deliver the fastest possible performance. What should Joshua do?</a:t>
            </a:r>
          </a:p>
        </p:txBody>
      </p:sp>
      <p:sp>
        <p:nvSpPr>
          <p:cNvPr id="13" name="Text Placeholder 18">
            <a:extLst>
              <a:ext uri="{FF2B5EF4-FFF2-40B4-BE49-F238E27FC236}">
                <a16:creationId xmlns:a16="http://schemas.microsoft.com/office/drawing/2014/main" id="{A06F2068-7301-FAB6-23C0-C080D74CA5E9}"/>
              </a:ext>
            </a:extLst>
          </p:cNvPr>
          <p:cNvSpPr>
            <a:spLocks noGrp="1"/>
          </p:cNvSpPr>
          <p:nvPr>
            <p:ph type="body" sz="quarter" idx="15"/>
          </p:nvPr>
        </p:nvSpPr>
        <p:spPr>
          <a:xfrm>
            <a:off x="1237264" y="2447115"/>
            <a:ext cx="9156801" cy="732508"/>
          </a:xfrm>
        </p:spPr>
        <p:txBody>
          <a:bodyPr/>
          <a:lstStyle/>
          <a:p>
            <a:r>
              <a:rPr lang="en-US" dirty="0"/>
              <a:t>Apply rules to dimension tables.</a:t>
            </a:r>
          </a:p>
          <a:p>
            <a:r>
              <a:rPr lang="en-US" dirty="0"/>
              <a:t>Apply rules to hierarchies.</a:t>
            </a:r>
          </a:p>
          <a:p>
            <a:r>
              <a:rPr lang="en-US" dirty="0"/>
              <a:t>Apply rules to fact tables.</a:t>
            </a:r>
          </a:p>
        </p:txBody>
      </p:sp>
      <p:sp>
        <p:nvSpPr>
          <p:cNvPr id="14" name="Graphic 26">
            <a:extLst>
              <a:ext uri="{FF2B5EF4-FFF2-40B4-BE49-F238E27FC236}">
                <a16:creationId xmlns:a16="http://schemas.microsoft.com/office/drawing/2014/main" id="{3941BA47-07EF-88FF-2E20-D7FC22429751}"/>
              </a:ext>
              <a:ext uri="{C183D7F6-B498-43B3-948B-1728B52AA6E4}">
                <adec:decorative xmlns:adec="http://schemas.microsoft.com/office/drawing/2017/decorative" val="1"/>
              </a:ext>
            </a:extLst>
          </p:cNvPr>
          <p:cNvSpPr/>
          <p:nvPr/>
        </p:nvSpPr>
        <p:spPr>
          <a:xfrm>
            <a:off x="1278720" y="248128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5" name="Oval 14">
            <a:extLst>
              <a:ext uri="{FF2B5EF4-FFF2-40B4-BE49-F238E27FC236}">
                <a16:creationId xmlns:a16="http://schemas.microsoft.com/office/drawing/2014/main" id="{27E11F41-6640-A2E0-A184-B0120921C0E9}"/>
              </a:ext>
              <a:ext uri="{C183D7F6-B498-43B3-948B-1728B52AA6E4}">
                <adec:decorative xmlns:adec="http://schemas.microsoft.com/office/drawing/2017/decorative" val="0"/>
              </a:ext>
            </a:extLst>
          </p:cNvPr>
          <p:cNvSpPr/>
          <p:nvPr/>
        </p:nvSpPr>
        <p:spPr bwMode="auto">
          <a:xfrm>
            <a:off x="722582" y="3599833"/>
            <a:ext cx="399208" cy="399208"/>
          </a:xfrm>
          <a:prstGeom prst="ellipse">
            <a:avLst/>
          </a:prstGeom>
          <a:solidFill>
            <a:srgbClr val="D59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2</a:t>
            </a:r>
            <a:endParaRPr kumimoji="0" lang="en-IN" sz="1800" b="1" i="0" u="none" strike="noStrike" cap="none" spc="0" normalizeH="0" baseline="0" noProof="0" dirty="0">
              <a:ln>
                <a:noFill/>
              </a:ln>
              <a:solidFill>
                <a:schemeClr val="tx1"/>
              </a:solidFill>
              <a:effectLst/>
              <a:uLnTx/>
              <a:uFillTx/>
            </a:endParaRPr>
          </a:p>
        </p:txBody>
      </p:sp>
      <p:sp>
        <p:nvSpPr>
          <p:cNvPr id="16" name="Text Placeholder 4">
            <a:extLst>
              <a:ext uri="{FF2B5EF4-FFF2-40B4-BE49-F238E27FC236}">
                <a16:creationId xmlns:a16="http://schemas.microsoft.com/office/drawing/2014/main" id="{F485CFEC-2527-148B-54E6-E81517619D9A}"/>
              </a:ext>
            </a:extLst>
          </p:cNvPr>
          <p:cNvSpPr txBox="1">
            <a:spLocks/>
          </p:cNvSpPr>
          <p:nvPr/>
        </p:nvSpPr>
        <p:spPr>
          <a:xfrm>
            <a:off x="1235075" y="3596276"/>
            <a:ext cx="8836418"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400" kern="1200" spc="0" baseline="0" dirty="0" smtClean="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Rupali is a data modeler at Adventure Works who is developing an import model to analyze employee timesheet data. The employee table stores the employee social security number (SSN) in a column. While the model will be available for all company managers, it will also be available to employees in the Payroll department. However, reports must only reveal employee SSNs to payroll employees. What feature should Rupali use to restrict access to the SSN column?</a:t>
            </a:r>
          </a:p>
        </p:txBody>
      </p:sp>
      <p:sp>
        <p:nvSpPr>
          <p:cNvPr id="17" name="Text Placeholder 20">
            <a:extLst>
              <a:ext uri="{FF2B5EF4-FFF2-40B4-BE49-F238E27FC236}">
                <a16:creationId xmlns:a16="http://schemas.microsoft.com/office/drawing/2014/main" id="{2E9B2DDC-A504-641A-1877-B21185D5503B}"/>
              </a:ext>
            </a:extLst>
          </p:cNvPr>
          <p:cNvSpPr txBox="1">
            <a:spLocks/>
          </p:cNvSpPr>
          <p:nvPr/>
        </p:nvSpPr>
        <p:spPr>
          <a:xfrm>
            <a:off x="1235075" y="5124003"/>
            <a:ext cx="8832710" cy="732508"/>
          </a:xfrm>
          <a:prstGeom prst="rect">
            <a:avLst/>
          </a:prstGeom>
        </p:spPr>
        <p:txBody>
          <a:bodyPr vert="horz" wrap="square" lIns="9144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14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RLS</a:t>
            </a:r>
          </a:p>
          <a:p>
            <a:r>
              <a:rPr lang="en-US" dirty="0"/>
              <a:t>SSO</a:t>
            </a:r>
          </a:p>
          <a:p>
            <a:r>
              <a:rPr lang="en-US" dirty="0"/>
              <a:t>OLS</a:t>
            </a:r>
          </a:p>
        </p:txBody>
      </p:sp>
      <p:sp>
        <p:nvSpPr>
          <p:cNvPr id="18" name="Graphic 26">
            <a:extLst>
              <a:ext uri="{FF2B5EF4-FFF2-40B4-BE49-F238E27FC236}">
                <a16:creationId xmlns:a16="http://schemas.microsoft.com/office/drawing/2014/main" id="{4CABF37E-3AEA-F2F8-DE99-2D46CDAA6ACC}"/>
              </a:ext>
              <a:ext uri="{C183D7F6-B498-43B3-948B-1728B52AA6E4}">
                <adec:decorative xmlns:adec="http://schemas.microsoft.com/office/drawing/2017/decorative" val="1"/>
              </a:ext>
            </a:extLst>
          </p:cNvPr>
          <p:cNvSpPr/>
          <p:nvPr/>
        </p:nvSpPr>
        <p:spPr>
          <a:xfrm>
            <a:off x="1276531" y="567966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050105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p:bldP spid="1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1722229-0904-B22C-97B3-65F930CA7D9C}"/>
              </a:ext>
            </a:extLst>
          </p:cNvPr>
          <p:cNvSpPr>
            <a:spLocks noGrp="1"/>
          </p:cNvSpPr>
          <p:nvPr>
            <p:ph type="title"/>
          </p:nvPr>
        </p:nvSpPr>
        <p:spPr/>
        <p:txBody>
          <a:bodyPr/>
          <a:lstStyle/>
          <a:p>
            <a:r>
              <a:rPr lang="en-US" dirty="0"/>
              <a:t>Knowledge check (2/2)   </a:t>
            </a:r>
          </a:p>
        </p:txBody>
      </p:sp>
      <p:sp>
        <p:nvSpPr>
          <p:cNvPr id="16" name="Oval 15">
            <a:extLst>
              <a:ext uri="{FF2B5EF4-FFF2-40B4-BE49-F238E27FC236}">
                <a16:creationId xmlns:a16="http://schemas.microsoft.com/office/drawing/2014/main" id="{0DD6B5D5-ED02-92C5-897D-91032F531809}"/>
              </a:ext>
              <a:ext uri="{C183D7F6-B498-43B3-948B-1728B52AA6E4}">
                <adec:decorative xmlns:adec="http://schemas.microsoft.com/office/drawing/2017/decorative" val="0"/>
              </a:ext>
            </a:extLst>
          </p:cNvPr>
          <p:cNvSpPr/>
          <p:nvPr/>
        </p:nvSpPr>
        <p:spPr bwMode="auto">
          <a:xfrm>
            <a:off x="722582" y="1593850"/>
            <a:ext cx="399208" cy="399208"/>
          </a:xfrm>
          <a:prstGeom prst="ellipse">
            <a:avLst/>
          </a:prstGeom>
          <a:solidFill>
            <a:srgbClr val="D59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3</a:t>
            </a:r>
            <a:endParaRPr kumimoji="0" lang="en-IN" sz="1800" b="1" i="0" u="none" strike="noStrike" cap="none" spc="0" normalizeH="0" baseline="0" noProof="0" dirty="0">
              <a:ln>
                <a:noFill/>
              </a:ln>
              <a:solidFill>
                <a:schemeClr val="tx1"/>
              </a:solidFill>
              <a:effectLst/>
              <a:uLnTx/>
              <a:uFillTx/>
            </a:endParaRPr>
          </a:p>
        </p:txBody>
      </p:sp>
      <p:sp>
        <p:nvSpPr>
          <p:cNvPr id="17" name="Text Placeholder 1">
            <a:extLst>
              <a:ext uri="{FF2B5EF4-FFF2-40B4-BE49-F238E27FC236}">
                <a16:creationId xmlns:a16="http://schemas.microsoft.com/office/drawing/2014/main" id="{46DC5E7D-4DA4-CC96-0793-A3F897DB8CE3}"/>
              </a:ext>
            </a:extLst>
          </p:cNvPr>
          <p:cNvSpPr>
            <a:spLocks noGrp="1"/>
          </p:cNvSpPr>
          <p:nvPr>
            <p:ph type="body" sz="quarter" idx="17"/>
          </p:nvPr>
        </p:nvSpPr>
        <p:spPr>
          <a:xfrm>
            <a:off x="1235075" y="1594151"/>
            <a:ext cx="8836418" cy="984885"/>
          </a:xfrm>
        </p:spPr>
        <p:txBody>
          <a:bodyPr/>
          <a:lstStyle/>
          <a:p>
            <a:r>
              <a:rPr lang="en-US" sz="1600" dirty="0"/>
              <a:t>Kasper is a data modeler at Adventure Works who is developing a model that must enforce RLS. It must restrict access to only the sales regions assigned to the report consumer. The source database includes a table that stores employee usernames and their assigned region(s). What should Kasper do?</a:t>
            </a:r>
          </a:p>
        </p:txBody>
      </p:sp>
      <p:sp>
        <p:nvSpPr>
          <p:cNvPr id="18" name="Text Placeholder 18">
            <a:extLst>
              <a:ext uri="{FF2B5EF4-FFF2-40B4-BE49-F238E27FC236}">
                <a16:creationId xmlns:a16="http://schemas.microsoft.com/office/drawing/2014/main" id="{504B92FC-C34D-357F-6C5E-B8FC9703A1BC}"/>
              </a:ext>
            </a:extLst>
          </p:cNvPr>
          <p:cNvSpPr>
            <a:spLocks noGrp="1"/>
          </p:cNvSpPr>
          <p:nvPr>
            <p:ph type="body" sz="quarter" idx="15"/>
          </p:nvPr>
        </p:nvSpPr>
        <p:spPr>
          <a:xfrm>
            <a:off x="1237264" y="2704164"/>
            <a:ext cx="9156801" cy="732508"/>
          </a:xfrm>
        </p:spPr>
        <p:txBody>
          <a:bodyPr/>
          <a:lstStyle/>
          <a:p>
            <a:r>
              <a:rPr lang="en-US" dirty="0"/>
              <a:t>Create an OLS role and use a dynamic rule.</a:t>
            </a:r>
          </a:p>
          <a:p>
            <a:r>
              <a:rPr lang="en-US" dirty="0"/>
              <a:t>Create an RLS role and use a dynamic rule.</a:t>
            </a:r>
          </a:p>
          <a:p>
            <a:r>
              <a:rPr lang="en-US" dirty="0"/>
              <a:t>Create an RLS role and use a static rule.</a:t>
            </a:r>
          </a:p>
        </p:txBody>
      </p:sp>
      <p:sp>
        <p:nvSpPr>
          <p:cNvPr id="20" name="Graphic 26">
            <a:extLst>
              <a:ext uri="{FF2B5EF4-FFF2-40B4-BE49-F238E27FC236}">
                <a16:creationId xmlns:a16="http://schemas.microsoft.com/office/drawing/2014/main" id="{0E0F83E2-D600-73CF-C280-4D17E00C6845}"/>
              </a:ext>
              <a:ext uri="{C183D7F6-B498-43B3-948B-1728B52AA6E4}">
                <adec:decorative xmlns:adec="http://schemas.microsoft.com/office/drawing/2017/decorative" val="1"/>
              </a:ext>
            </a:extLst>
          </p:cNvPr>
          <p:cNvSpPr/>
          <p:nvPr/>
        </p:nvSpPr>
        <p:spPr>
          <a:xfrm>
            <a:off x="1278720" y="300503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4780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 uri="{C183D7F6-B498-43B3-948B-1728B52AA6E4}">
                <adec:decorative xmlns:adec="http://schemas.microsoft.com/office/drawing/2017/decorative" val="1"/>
              </a:ext>
            </a:extLst>
          </p:cNvPr>
          <p:cNvSpPr/>
          <p:nvPr/>
        </p:nvSpPr>
        <p:spPr>
          <a:xfrm>
            <a:off x="855320" y="1970161"/>
            <a:ext cx="10083190" cy="31961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D72936AD-21E0-936E-A28D-CDEA23A5212D}"/>
              </a:ext>
            </a:extLst>
          </p:cNvPr>
          <p:cNvSpPr txBox="1"/>
          <p:nvPr/>
        </p:nvSpPr>
        <p:spPr>
          <a:xfrm>
            <a:off x="985995" y="2209073"/>
            <a:ext cx="8911632" cy="2031325"/>
          </a:xfrm>
          <a:prstGeom prst="rect">
            <a:avLst/>
          </a:prstGeom>
          <a:noFill/>
        </p:spPr>
        <p:txBody>
          <a:bodyPr wrap="square">
            <a:spAutoFit/>
          </a:bodyPr>
          <a:lstStyle/>
          <a:p>
            <a:pPr marL="285750" indent="-285750">
              <a:spcAft>
                <a:spcPts val="1800"/>
              </a:spcAft>
              <a:buFont typeface="Arial" panose="020B0604020202020204" pitchFamily="34" charset="0"/>
              <a:buChar char="•"/>
            </a:pPr>
            <a:r>
              <a:rPr lang="en-US" sz="2400" dirty="0"/>
              <a:t>Restricted access to Power BI model data with RLS.</a:t>
            </a:r>
          </a:p>
          <a:p>
            <a:pPr marL="285750" indent="-285750">
              <a:spcAft>
                <a:spcPts val="1800"/>
              </a:spcAft>
              <a:buFont typeface="Arial" panose="020B0604020202020204" pitchFamily="34" charset="0"/>
              <a:buChar char="•"/>
            </a:pPr>
            <a:r>
              <a:rPr lang="en-US" sz="2400" dirty="0"/>
              <a:t>Restricted access to Power BI model objects with OLS.</a:t>
            </a:r>
          </a:p>
          <a:p>
            <a:pPr marL="285750" indent="-285750">
              <a:spcAft>
                <a:spcPts val="1800"/>
              </a:spcAft>
              <a:buFont typeface="Arial" panose="020B0604020202020204" pitchFamily="34" charset="0"/>
              <a:buChar char="•"/>
            </a:pPr>
            <a:r>
              <a:rPr lang="en-US" sz="2400" dirty="0"/>
              <a:t>Reviewed development practices to enforce Power BI model security.</a:t>
            </a:r>
          </a:p>
        </p:txBody>
      </p:sp>
    </p:spTree>
    <p:extLst>
      <p:ext uri="{BB962C8B-B14F-4D97-AF65-F5344CB8AC3E}">
        <p14:creationId xmlns:p14="http://schemas.microsoft.com/office/powerpoint/2010/main" val="12514351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a:xfrm>
            <a:off x="588262" y="585216"/>
            <a:ext cx="11011600" cy="492443"/>
          </a:xfrm>
        </p:spPr>
        <p:txBody>
          <a:bodyPr/>
          <a:lstStyle/>
          <a:p>
            <a:r>
              <a:rPr lang="en-US" dirty="0"/>
              <a:t>Further reading</a:t>
            </a:r>
          </a:p>
        </p:txBody>
      </p:sp>
      <p:sp>
        <p:nvSpPr>
          <p:cNvPr id="15" name="Text Placeholder 14">
            <a:extLst>
              <a:ext uri="{FF2B5EF4-FFF2-40B4-BE49-F238E27FC236}">
                <a16:creationId xmlns:a16="http://schemas.microsoft.com/office/drawing/2014/main" id="{5D11EF5C-F510-E687-8770-5B9A6973D78B}"/>
              </a:ext>
            </a:extLst>
          </p:cNvPr>
          <p:cNvSpPr>
            <a:spLocks noGrp="1"/>
          </p:cNvSpPr>
          <p:nvPr>
            <p:ph type="body" sz="quarter" idx="15"/>
          </p:nvPr>
        </p:nvSpPr>
        <p:spPr>
          <a:xfrm>
            <a:off x="586389" y="1591056"/>
            <a:ext cx="8193024" cy="338554"/>
          </a:xfrm>
        </p:spPr>
        <p:txBody>
          <a:bodyPr/>
          <a:lstStyle/>
          <a:p>
            <a:r>
              <a:rPr lang="en-US" sz="2200" dirty="0"/>
              <a:t>Enforce semantic model security</a:t>
            </a:r>
          </a:p>
        </p:txBody>
      </p:sp>
      <p:sp>
        <p:nvSpPr>
          <p:cNvPr id="16" name="Text Placeholder 15">
            <a:extLst>
              <a:ext uri="{FF2B5EF4-FFF2-40B4-BE49-F238E27FC236}">
                <a16:creationId xmlns:a16="http://schemas.microsoft.com/office/drawing/2014/main" id="{615435FD-3F5C-27A4-BEE3-A15D635100B5}"/>
              </a:ext>
            </a:extLst>
          </p:cNvPr>
          <p:cNvSpPr>
            <a:spLocks noGrp="1"/>
          </p:cNvSpPr>
          <p:nvPr>
            <p:ph type="body" sz="quarter" idx="19"/>
          </p:nvPr>
        </p:nvSpPr>
        <p:spPr>
          <a:xfrm>
            <a:off x="586389" y="2081710"/>
            <a:ext cx="8193024" cy="276999"/>
          </a:xfrm>
        </p:spPr>
        <p:txBody>
          <a:bodyPr/>
          <a:lstStyle/>
          <a:p>
            <a:pPr marL="0" indent="0">
              <a:buNone/>
            </a:pPr>
            <a:r>
              <a:rPr lang="en-US" sz="1800" dirty="0">
                <a:solidFill>
                  <a:srgbClr val="0078D4"/>
                </a:solidFill>
                <a:hlinkClick r:id="rId3"/>
              </a:rPr>
              <a:t>https://aka.ms/fabric-model-security</a:t>
            </a:r>
            <a:endParaRPr lang="en-US" sz="1800" dirty="0">
              <a:solidFill>
                <a:srgbClr val="0078D4"/>
              </a:solidFill>
            </a:endParaRPr>
          </a:p>
        </p:txBody>
      </p:sp>
      <p:grpSp>
        <p:nvGrpSpPr>
          <p:cNvPr id="2" name="Group 1">
            <a:extLst>
              <a:ext uri="{FF2B5EF4-FFF2-40B4-BE49-F238E27FC236}">
                <a16:creationId xmlns:a16="http://schemas.microsoft.com/office/drawing/2014/main" id="{3A2C1480-8615-EE86-0886-0C7DB0492FB9}"/>
              </a:ext>
              <a:ext uri="{C183D7F6-B498-43B3-948B-1728B52AA6E4}">
                <adec:decorative xmlns:adec="http://schemas.microsoft.com/office/drawing/2017/decorative" val="1"/>
              </a:ext>
            </a:extLst>
          </p:cNvPr>
          <p:cNvGrpSpPr/>
          <p:nvPr/>
        </p:nvGrpSpPr>
        <p:grpSpPr>
          <a:xfrm>
            <a:off x="7449714" y="1812498"/>
            <a:ext cx="3624686" cy="3624684"/>
            <a:chOff x="7449714" y="1812498"/>
            <a:chExt cx="3624686" cy="3624684"/>
          </a:xfrm>
        </p:grpSpPr>
        <p:sp>
          <p:nvSpPr>
            <p:cNvPr id="3" name="Oval 2">
              <a:extLst>
                <a:ext uri="{FF2B5EF4-FFF2-40B4-BE49-F238E27FC236}">
                  <a16:creationId xmlns:a16="http://schemas.microsoft.com/office/drawing/2014/main" id="{91B4B894-7F5E-5BEB-9763-201FE2D9B6A4}"/>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2D353A0-354D-D812-F326-0709A702584A}"/>
                </a:ext>
                <a:ext uri="{C183D7F6-B498-43B3-948B-1728B52AA6E4}">
                  <adec:decorative xmlns:adec="http://schemas.microsoft.com/office/drawing/2017/decorative" val="1"/>
                </a:ext>
              </a:extLst>
            </p:cNvPr>
            <p:cNvPicPr>
              <a:picLocks/>
            </p:cNvPicPr>
            <p:nvPr/>
          </p:nvPicPr>
          <p:blipFill rotWithShape="1">
            <a:blip r:embed="rId4">
              <a:extLst>
                <a:ext uri="{96DAC541-7B7A-43D3-8B79-37D633B846F1}">
                  <asvg:svgBlip xmlns:asvg="http://schemas.microsoft.com/office/drawing/2016/SVG/main" r:embed="rId5"/>
                </a:ext>
              </a:extLst>
            </a:blip>
            <a:srcRect l="3924" t="3924" r="3924" b="3924"/>
            <a:stretch/>
          </p:blipFill>
          <p:spPr>
            <a:xfrm>
              <a:off x="7961317" y="2324100"/>
              <a:ext cx="2601480" cy="2601480"/>
            </a:xfrm>
            <a:prstGeom prst="ellipse">
              <a:avLst/>
            </a:prstGeom>
          </p:spPr>
        </p:pic>
      </p:grpSp>
      <p:sp>
        <p:nvSpPr>
          <p:cNvPr id="5" name="Text Placeholder 14">
            <a:extLst>
              <a:ext uri="{FF2B5EF4-FFF2-40B4-BE49-F238E27FC236}">
                <a16:creationId xmlns:a16="http://schemas.microsoft.com/office/drawing/2014/main" id="{97098E6D-FC22-2439-74B0-0FE804E575C8}"/>
              </a:ext>
            </a:extLst>
          </p:cNvPr>
          <p:cNvSpPr txBox="1">
            <a:spLocks/>
          </p:cNvSpPr>
          <p:nvPr/>
        </p:nvSpPr>
        <p:spPr>
          <a:xfrm>
            <a:off x="586389" y="2754994"/>
            <a:ext cx="8193024" cy="430887"/>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Arial" panose="020B0604020202020204" pitchFamily="34" charset="0"/>
              <a:buNone/>
              <a:tabLst/>
              <a:defRPr sz="2200" spc="0" baseline="0">
                <a:latin typeface="+mj-lt"/>
                <a:cs typeface="Segoe UI" panose="020B0502040204020203" pitchFamily="34" charset="0"/>
              </a:defRPr>
            </a:lvl1pPr>
            <a:lvl2pPr marL="265176" marR="0" indent="-128016"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Power BI implementation planning: Security</a:t>
            </a:r>
          </a:p>
        </p:txBody>
      </p:sp>
      <p:sp>
        <p:nvSpPr>
          <p:cNvPr id="7" name="Text Placeholder 15">
            <a:extLst>
              <a:ext uri="{FF2B5EF4-FFF2-40B4-BE49-F238E27FC236}">
                <a16:creationId xmlns:a16="http://schemas.microsoft.com/office/drawing/2014/main" id="{A3EDB74F-42FA-7CE1-28B0-5E876DA0A5A6}"/>
              </a:ext>
            </a:extLst>
          </p:cNvPr>
          <p:cNvSpPr txBox="1">
            <a:spLocks/>
          </p:cNvSpPr>
          <p:nvPr/>
        </p:nvSpPr>
        <p:spPr>
          <a:xfrm>
            <a:off x="586389" y="3390311"/>
            <a:ext cx="5990257" cy="55399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78D4"/>
                </a:solidFill>
                <a:hlinkClick r:id="rId6"/>
              </a:rPr>
              <a:t>https://learn.microsoft.com/power-bi/guidance/powerbi-implementation-planning-security-overview</a:t>
            </a:r>
            <a:r>
              <a:rPr lang="en-US" sz="1800" dirty="0">
                <a:solidFill>
                  <a:srgbClr val="0078D4"/>
                </a:solidFill>
              </a:rPr>
              <a:t> </a:t>
            </a:r>
          </a:p>
        </p:txBody>
      </p:sp>
    </p:spTree>
    <p:extLst>
      <p:ext uri="{BB962C8B-B14F-4D97-AF65-F5344CB8AC3E}">
        <p14:creationId xmlns:p14="http://schemas.microsoft.com/office/powerpoint/2010/main" val="15745590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Create a common date table</a:t>
            </a:r>
          </a:p>
        </p:txBody>
      </p:sp>
      <p:pic>
        <p:nvPicPr>
          <p:cNvPr id="10" name="Picture 9" descr="Mark as date table dialog box. Includes instructions to select a column to use for the date and information that choosing this will remove built-in date tables, which could break existing work.">
            <a:extLst>
              <a:ext uri="{FF2B5EF4-FFF2-40B4-BE49-F238E27FC236}">
                <a16:creationId xmlns:a16="http://schemas.microsoft.com/office/drawing/2014/main" id="{8DA31C55-17D9-2ABD-3A13-DDA77D358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109" y="1882475"/>
            <a:ext cx="6975279" cy="3796887"/>
          </a:xfrm>
          <a:prstGeom prst="rect">
            <a:avLst/>
          </a:prstGeom>
          <a:ln>
            <a:solidFill>
              <a:schemeClr val="tx1"/>
            </a:solidFill>
          </a:ln>
        </p:spPr>
      </p:pic>
      <p:pic>
        <p:nvPicPr>
          <p:cNvPr id="11" name="Picture 10" descr="A calculated table called Date with several columns, including a hierarchy for fiscal year, quarter, and month as well. The Date column is marked as the date table.">
            <a:extLst>
              <a:ext uri="{FF2B5EF4-FFF2-40B4-BE49-F238E27FC236}">
                <a16:creationId xmlns:a16="http://schemas.microsoft.com/office/drawing/2014/main" id="{B97408E8-D41D-4922-41C9-DDCB63F4253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31199" y="1733551"/>
            <a:ext cx="2937041" cy="4094736"/>
          </a:xfrm>
          <a:prstGeom prst="rect">
            <a:avLst/>
          </a:prstGeom>
          <a:ln>
            <a:solidFill>
              <a:schemeClr val="tx1"/>
            </a:solidFill>
          </a:ln>
        </p:spPr>
      </p:pic>
    </p:spTree>
    <p:extLst>
      <p:ext uri="{BB962C8B-B14F-4D97-AF65-F5344CB8AC3E}">
        <p14:creationId xmlns:p14="http://schemas.microsoft.com/office/powerpoint/2010/main" val="2290993655"/>
      </p:ext>
    </p:extLst>
  </p:cSld>
  <p:clrMapOvr>
    <a:masterClrMapping/>
  </p:clrMapOvr>
  <p:transition>
    <p:fade/>
  </p:transition>
</p:sld>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17068</Words>
  <Application>Microsoft Office PowerPoint</Application>
  <PresentationFormat>Widescreen</PresentationFormat>
  <Paragraphs>1332</Paragraphs>
  <Slides>83</Slides>
  <Notes>77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vt:i4>
      </vt:variant>
    </vt:vector>
  </HeadingPairs>
  <TitlesOfParts>
    <vt:vector size="96" baseType="lpstr">
      <vt:lpstr>-apple-system</vt:lpstr>
      <vt:lpstr>Aptos Narrow</vt:lpstr>
      <vt:lpstr>Arial</vt:lpstr>
      <vt:lpstr>Calibri</vt:lpstr>
      <vt:lpstr>Consolas</vt:lpstr>
      <vt:lpstr>Engravers MT</vt:lpstr>
      <vt:lpstr>Segoe UI</vt:lpstr>
      <vt:lpstr>Segoe UI Black</vt:lpstr>
      <vt:lpstr>Segoe UI Condensed</vt:lpstr>
      <vt:lpstr>Segoe UI Light</vt:lpstr>
      <vt:lpstr>Segoe UI Semibold</vt:lpstr>
      <vt:lpstr>Wingdings</vt:lpstr>
      <vt:lpstr>1_LIGHT MODE</vt:lpstr>
      <vt:lpstr>DP-600: Microsoft Fabric Analytics Engineer</vt:lpstr>
      <vt:lpstr>Add measures to Power BI semantic models</vt:lpstr>
      <vt:lpstr>Learning objectives</vt:lpstr>
      <vt:lpstr>What is DAX?</vt:lpstr>
      <vt:lpstr>Create measures</vt:lpstr>
      <vt:lpstr>Understanding filter context</vt:lpstr>
      <vt:lpstr>CALCULATE() function</vt:lpstr>
      <vt:lpstr>Semi-additive measures</vt:lpstr>
      <vt:lpstr>Create a common date table</vt:lpstr>
      <vt:lpstr>Time Intelligence functions</vt:lpstr>
      <vt:lpstr>Create calculated columns</vt:lpstr>
      <vt:lpstr>Create calculated tables</vt:lpstr>
      <vt:lpstr>Calculated columns vs. measures</vt:lpstr>
      <vt:lpstr>Exercise</vt:lpstr>
      <vt:lpstr>Knowledge check: DAX calculations</vt:lpstr>
      <vt:lpstr>Recap</vt:lpstr>
      <vt:lpstr>Further reading</vt:lpstr>
      <vt:lpstr>Design scalable semantic models</vt:lpstr>
      <vt:lpstr>Learning objectives</vt:lpstr>
      <vt:lpstr>Enterprise-scale data defined</vt:lpstr>
      <vt:lpstr>What is scalability and why is it important?</vt:lpstr>
      <vt:lpstr>How do I design for scalability?</vt:lpstr>
      <vt:lpstr>Choose storage mode and design a model</vt:lpstr>
      <vt:lpstr>Choose the best storage mode</vt:lpstr>
      <vt:lpstr>Implement data modeling best practices</vt:lpstr>
      <vt:lpstr>Enable large semantic model storage format</vt:lpstr>
      <vt:lpstr>Incremental refresh and partitioning</vt:lpstr>
      <vt:lpstr>Additional storage mode configurations</vt:lpstr>
      <vt:lpstr>Work with relationships</vt:lpstr>
      <vt:lpstr>Apply star schema design principles</vt:lpstr>
      <vt:lpstr>Understand model relationships</vt:lpstr>
      <vt:lpstr>Set up relationships</vt:lpstr>
      <vt:lpstr>Use DAX relationship functions</vt:lpstr>
      <vt:lpstr>Use inactive relationships with DAX</vt:lpstr>
      <vt:lpstr>Understand relationship evaluation</vt:lpstr>
      <vt:lpstr>Write DAX for readability with complex calculations</vt:lpstr>
      <vt:lpstr>Use variables to improve performance and readability</vt:lpstr>
      <vt:lpstr>Iterator functions</vt:lpstr>
      <vt:lpstr>Table filtering functions</vt:lpstr>
      <vt:lpstr>Windowing functions</vt:lpstr>
      <vt:lpstr>Information functions</vt:lpstr>
      <vt:lpstr>Create dynamic calculation elements</vt:lpstr>
      <vt:lpstr>Calculation groups</vt:lpstr>
      <vt:lpstr>Field parameters</vt:lpstr>
      <vt:lpstr>Dynamic format strings</vt:lpstr>
      <vt:lpstr>Exercise</vt:lpstr>
      <vt:lpstr>Knowledge check</vt:lpstr>
      <vt:lpstr>Recap</vt:lpstr>
      <vt:lpstr>Further reading</vt:lpstr>
      <vt:lpstr>Optimize a model for performance in Power BI</vt:lpstr>
      <vt:lpstr>Learning objectives</vt:lpstr>
      <vt:lpstr>Optimize Power BI solutions</vt:lpstr>
      <vt:lpstr>Tune report performance</vt:lpstr>
      <vt:lpstr>Analyze query plans for optimization opportunities</vt:lpstr>
      <vt:lpstr>Knowledge check: DAX optimization</vt:lpstr>
      <vt:lpstr>Recap</vt:lpstr>
      <vt:lpstr>Further reading </vt:lpstr>
      <vt:lpstr>Create and manage Power BI assets</vt:lpstr>
      <vt:lpstr>Learning objectives</vt:lpstr>
      <vt:lpstr>Create reusable Power BI assets</vt:lpstr>
      <vt:lpstr>Develop with Power BI Projects</vt:lpstr>
      <vt:lpstr>Track and manage changes</vt:lpstr>
      <vt:lpstr>Use Deployment pipelines</vt:lpstr>
      <vt:lpstr>Endorse semantic models</vt:lpstr>
      <vt:lpstr>Explore with Lineage view</vt:lpstr>
      <vt:lpstr>Manage a Power BI semantic model using XMLA endpoint</vt:lpstr>
      <vt:lpstr>Exercise</vt:lpstr>
      <vt:lpstr>Knowledge check</vt:lpstr>
      <vt:lpstr>Recap</vt:lpstr>
      <vt:lpstr>Further reading</vt:lpstr>
      <vt:lpstr>Enforce semantic model security</vt:lpstr>
      <vt:lpstr>Learning objectives</vt:lpstr>
      <vt:lpstr>Security overview in Power BI</vt:lpstr>
      <vt:lpstr>Restrict access to Power BI model data</vt:lpstr>
      <vt:lpstr>Configure roles with Static method</vt:lpstr>
      <vt:lpstr>Use a dynamic value with DAX filters</vt:lpstr>
      <vt:lpstr>Restrict Access to Power BI model objects</vt:lpstr>
      <vt:lpstr>Apply good modeling practices</vt:lpstr>
      <vt:lpstr>Exercise</vt:lpstr>
      <vt:lpstr>Knowledge check (1/2)   </vt:lpstr>
      <vt:lpstr>Knowledge check (2/2)   </vt:lpstr>
      <vt:lpstr>Recap</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2024-01-25T16:37:43Z</dcterms:created>
  <dcterms:modified xsi:type="dcterms:W3CDTF">2024-11-18T18:10:25Z</dcterms:modified>
</cp:coreProperties>
</file>